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7"/>
  </p:notesMasterIdLst>
  <p:handoutMasterIdLst>
    <p:handoutMasterId r:id="rId48"/>
  </p:handoutMasterIdLst>
  <p:sldIdLst>
    <p:sldId id="262" r:id="rId2"/>
    <p:sldId id="286" r:id="rId3"/>
    <p:sldId id="304" r:id="rId4"/>
    <p:sldId id="285" r:id="rId5"/>
    <p:sldId id="425" r:id="rId6"/>
    <p:sldId id="305" r:id="rId7"/>
    <p:sldId id="261" r:id="rId8"/>
    <p:sldId id="337" r:id="rId9"/>
    <p:sldId id="269" r:id="rId10"/>
    <p:sldId id="352" r:id="rId11"/>
    <p:sldId id="367" r:id="rId12"/>
    <p:sldId id="365" r:id="rId13"/>
    <p:sldId id="366" r:id="rId14"/>
    <p:sldId id="427" r:id="rId15"/>
    <p:sldId id="364" r:id="rId16"/>
    <p:sldId id="440" r:id="rId17"/>
    <p:sldId id="371" r:id="rId18"/>
    <p:sldId id="374" r:id="rId19"/>
    <p:sldId id="439" r:id="rId20"/>
    <p:sldId id="375" r:id="rId21"/>
    <p:sldId id="376" r:id="rId22"/>
    <p:sldId id="381" r:id="rId23"/>
    <p:sldId id="441" r:id="rId24"/>
    <p:sldId id="409" r:id="rId25"/>
    <p:sldId id="442" r:id="rId26"/>
    <p:sldId id="394" r:id="rId27"/>
    <p:sldId id="421" r:id="rId28"/>
    <p:sldId id="426" r:id="rId29"/>
    <p:sldId id="428" r:id="rId30"/>
    <p:sldId id="429" r:id="rId31"/>
    <p:sldId id="430" r:id="rId32"/>
    <p:sldId id="431" r:id="rId33"/>
    <p:sldId id="432" r:id="rId34"/>
    <p:sldId id="433" r:id="rId35"/>
    <p:sldId id="434" r:id="rId36"/>
    <p:sldId id="435" r:id="rId37"/>
    <p:sldId id="436" r:id="rId38"/>
    <p:sldId id="437" r:id="rId39"/>
    <p:sldId id="438" r:id="rId40"/>
    <p:sldId id="378" r:id="rId41"/>
    <p:sldId id="385" r:id="rId42"/>
    <p:sldId id="390" r:id="rId43"/>
    <p:sldId id="276" r:id="rId44"/>
    <p:sldId id="443" r:id="rId45"/>
    <p:sldId id="268" r:id="rId46"/>
  </p:sldIdLst>
  <p:sldSz cx="12192000" cy="6858000"/>
  <p:notesSz cx="6797675" cy="9926638"/>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C"/>
    <a:srgbClr val="FF6600"/>
    <a:srgbClr val="E0E0E0"/>
    <a:srgbClr val="6FF76F"/>
    <a:srgbClr val="FF5050"/>
    <a:srgbClr val="66FF66"/>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FECB4D8-DB02-4DC6-A0A2-4F2EBAE1DC90}">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06799F8-075E-4A3A-A7F6-7FBC6576F1A4}" styleName="Estilo temático 2 - Énfasis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8151"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3CF8600C-1C24-4385-BA00-246CB01A78C2}" type="datetimeFigureOut">
              <a:rPr lang="es-MX" smtClean="0"/>
              <a:t>08/06/2025</a:t>
            </a:fld>
            <a:endParaRPr lang="es-MX"/>
          </a:p>
        </p:txBody>
      </p:sp>
      <p:sp>
        <p:nvSpPr>
          <p:cNvPr id="4" name="Marcador de pie de página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3A96233D-823C-473A-A088-21D919128E07}" type="slidenum">
              <a:rPr lang="es-MX" smtClean="0"/>
              <a:t>‹Nº›</a:t>
            </a:fld>
            <a:endParaRPr lang="es-MX"/>
          </a:p>
        </p:txBody>
      </p:sp>
    </p:spTree>
    <p:extLst>
      <p:ext uri="{BB962C8B-B14F-4D97-AF65-F5344CB8AC3E}">
        <p14:creationId xmlns:p14="http://schemas.microsoft.com/office/powerpoint/2010/main" val="3620521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0D3F312-D79A-4E89-9DAB-D39D850DFF9B}" type="datetimeFigureOut">
              <a:rPr lang="es-MX" smtClean="0"/>
              <a:t>08/06/2025</a:t>
            </a:fld>
            <a:endParaRPr lang="es-MX"/>
          </a:p>
        </p:txBody>
      </p:sp>
      <p:sp>
        <p:nvSpPr>
          <p:cNvPr id="4" name="Marcador de imagen d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FFD3643-9DBE-42CD-9BE1-1DF33BB71A97}" type="slidenum">
              <a:rPr lang="es-MX" smtClean="0"/>
              <a:t>‹Nº›</a:t>
            </a:fld>
            <a:endParaRPr lang="es-MX"/>
          </a:p>
        </p:txBody>
      </p:sp>
    </p:spTree>
    <p:extLst>
      <p:ext uri="{BB962C8B-B14F-4D97-AF65-F5344CB8AC3E}">
        <p14:creationId xmlns:p14="http://schemas.microsoft.com/office/powerpoint/2010/main" val="807921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50FB47B-B780-4AA5-9044-B3F4DF776C58}" type="slidenum">
              <a:rPr lang="es-MX" smtClean="0"/>
              <a:t>45</a:t>
            </a:fld>
            <a:endParaRPr lang="es-MX" dirty="0"/>
          </a:p>
        </p:txBody>
      </p:sp>
    </p:spTree>
    <p:extLst>
      <p:ext uri="{BB962C8B-B14F-4D97-AF65-F5344CB8AC3E}">
        <p14:creationId xmlns:p14="http://schemas.microsoft.com/office/powerpoint/2010/main" val="20778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325128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183873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3893154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ítulo y objetos">
    <p:spTree>
      <p:nvGrpSpPr>
        <p:cNvPr id="1" name=""/>
        <p:cNvGrpSpPr/>
        <p:nvPr/>
      </p:nvGrpSpPr>
      <p:grpSpPr>
        <a:xfrm>
          <a:off x="0" y="0"/>
          <a:ext cx="0" cy="0"/>
          <a:chOff x="0" y="0"/>
          <a:chExt cx="0" cy="0"/>
        </a:xfrm>
      </p:grpSpPr>
      <p:sp>
        <p:nvSpPr>
          <p:cNvPr id="25"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0945771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11365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73A30F03-69BE-4697-AC71-C51021E3C0BB}" type="datetimeFigureOut">
              <a:rPr lang="es-MX" smtClean="0"/>
              <a:t>08/06/2025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320902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681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73A30F03-69BE-4697-AC71-C51021E3C0BB}" type="datetimeFigureOut">
              <a:rPr lang="es-MX" smtClean="0"/>
              <a:t>08/06/2025</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078551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73A30F03-69BE-4697-AC71-C51021E3C0BB}" type="datetimeFigureOut">
              <a:rPr lang="es-MX" smtClean="0"/>
              <a:t>08/06/2025</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408660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3A30F03-69BE-4697-AC71-C51021E3C0BB}" type="datetimeFigureOut">
              <a:rPr lang="es-MX" smtClean="0"/>
              <a:t>08/06/2025</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25070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90576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3A30F03-69BE-4697-AC71-C51021E3C0BB}" type="datetimeFigureOut">
              <a:rPr lang="es-MX" smtClean="0"/>
              <a:t>08/06/2025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23F121D-74C7-44C0-8BBE-CFADC410CDDA}" type="slidenum">
              <a:rPr lang="es-MX" smtClean="0"/>
              <a:t>‹Nº›</a:t>
            </a:fld>
            <a:endParaRPr lang="es-MX"/>
          </a:p>
        </p:txBody>
      </p:sp>
    </p:spTree>
    <p:extLst>
      <p:ext uri="{BB962C8B-B14F-4D97-AF65-F5344CB8AC3E}">
        <p14:creationId xmlns:p14="http://schemas.microsoft.com/office/powerpoint/2010/main" val="2459877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30F03-69BE-4697-AC71-C51021E3C0BB}" type="datetimeFigureOut">
              <a:rPr lang="es-MX" smtClean="0"/>
              <a:t>08/06/2025</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3F121D-74C7-44C0-8BBE-CFADC410CDDA}" type="slidenum">
              <a:rPr lang="es-MX" smtClean="0"/>
              <a:t>‹Nº›</a:t>
            </a:fld>
            <a:endParaRPr lang="es-MX"/>
          </a:p>
        </p:txBody>
      </p:sp>
    </p:spTree>
    <p:extLst>
      <p:ext uri="{BB962C8B-B14F-4D97-AF65-F5344CB8AC3E}">
        <p14:creationId xmlns:p14="http://schemas.microsoft.com/office/powerpoint/2010/main" val="193124822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9.jpeg"/><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3.jpe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7.jpeg"/><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descr="Imagen que contiene Interfaz de usuario gráfica&#10;&#10;Descripción generada automáticamente">
            <a:extLst>
              <a:ext uri="{FF2B5EF4-FFF2-40B4-BE49-F238E27FC236}">
                <a16:creationId xmlns:a16="http://schemas.microsoft.com/office/drawing/2014/main" id="{780EC781-8DDD-0DBE-4342-D2BC3EE7B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102" y="99985"/>
            <a:ext cx="6202279" cy="1049616"/>
          </a:xfrm>
          <a:prstGeom prst="rect">
            <a:avLst/>
          </a:prstGeom>
        </p:spPr>
      </p:pic>
      <p:sp>
        <p:nvSpPr>
          <p:cNvPr id="11" name="CuadroTexto 2">
            <a:extLst>
              <a:ext uri="{FF2B5EF4-FFF2-40B4-BE49-F238E27FC236}">
                <a16:creationId xmlns:a16="http://schemas.microsoft.com/office/drawing/2014/main" id="{3A52B508-1A93-72C0-9837-676FA1696514}"/>
              </a:ext>
            </a:extLst>
          </p:cNvPr>
          <p:cNvSpPr txBox="1"/>
          <p:nvPr/>
        </p:nvSpPr>
        <p:spPr>
          <a:xfrm>
            <a:off x="8212296" y="6296350"/>
            <a:ext cx="357735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r">
              <a:defRPr sz="2400">
                <a:solidFill>
                  <a:srgbClr val="565656"/>
                </a:solidFill>
                <a:latin typeface="Geomanist Medium"/>
                <a:ea typeface="Geomanist Medium"/>
                <a:cs typeface="Geomanist Medium"/>
                <a:sym typeface="Geomanist Medium"/>
              </a:defRPr>
            </a:lvl1pPr>
          </a:lstStyle>
          <a:p>
            <a:r>
              <a:rPr lang="es-MX" dirty="0">
                <a:solidFill>
                  <a:schemeClr val="tx1"/>
                </a:solidFill>
                <a:latin typeface="Noto Sans" panose="020B0502040504020204" pitchFamily="34" charset="0"/>
                <a:ea typeface="Noto Sans" panose="020B0502040504020204" pitchFamily="34" charset="0"/>
                <a:cs typeface="Noto Sans" panose="020B0502040504020204" pitchFamily="34" charset="0"/>
              </a:rPr>
              <a:t>Junio</a:t>
            </a:r>
            <a:r>
              <a:rPr dirty="0">
                <a:solidFill>
                  <a:schemeClr val="tx1"/>
                </a:solidFill>
                <a:latin typeface="Noto Sans" panose="020B0502040504020204" pitchFamily="34" charset="0"/>
                <a:ea typeface="Noto Sans" panose="020B0502040504020204" pitchFamily="34" charset="0"/>
                <a:cs typeface="Noto Sans" panose="020B0502040504020204" pitchFamily="34" charset="0"/>
              </a:rPr>
              <a:t> de 202</a:t>
            </a:r>
            <a:r>
              <a:rPr lang="es-MX" dirty="0">
                <a:solidFill>
                  <a:schemeClr val="tx1"/>
                </a:solidFill>
                <a:latin typeface="Noto Sans" panose="020B0502040504020204" pitchFamily="34" charset="0"/>
                <a:ea typeface="Noto Sans" panose="020B0502040504020204" pitchFamily="34" charset="0"/>
                <a:cs typeface="Noto Sans" panose="020B0502040504020204" pitchFamily="34" charset="0"/>
              </a:rPr>
              <a:t>5</a:t>
            </a:r>
            <a:endParaRPr dirty="0">
              <a:solidFill>
                <a:schemeClr val="tx1"/>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9554" y="203"/>
            <a:ext cx="1611231" cy="1246187"/>
          </a:xfrm>
          <a:prstGeom prst="rect">
            <a:avLst/>
          </a:prstGeom>
        </p:spPr>
      </p:pic>
      <p:sp>
        <p:nvSpPr>
          <p:cNvPr id="3" name="Título 1">
            <a:extLst>
              <a:ext uri="{FF2B5EF4-FFF2-40B4-BE49-F238E27FC236}">
                <a16:creationId xmlns:a16="http://schemas.microsoft.com/office/drawing/2014/main" id="{51DD0917-4A72-C7A5-D777-35BB8552DCC9}"/>
              </a:ext>
            </a:extLst>
          </p:cNvPr>
          <p:cNvSpPr txBox="1">
            <a:spLocks/>
          </p:cNvSpPr>
          <p:nvPr/>
        </p:nvSpPr>
        <p:spPr>
          <a:xfrm>
            <a:off x="1303284" y="1228959"/>
            <a:ext cx="10268606" cy="1507859"/>
          </a:xfrm>
          <a:prstGeom prst="rect">
            <a:avLst/>
          </a:prstGeom>
        </p:spPr>
        <p:txBody>
          <a:bodyPr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300" dirty="0">
                <a:latin typeface="Arial" panose="020B0604020202020204" pitchFamily="34" charset="0"/>
                <a:cs typeface="Arial" panose="020B0604020202020204" pitchFamily="34" charset="0"/>
              </a:rPr>
              <a:t>Centro Nacional de Investigación y Desarrollo Tecnológico</a:t>
            </a:r>
            <a:br>
              <a:rPr lang="es-MX" sz="3000" dirty="0">
                <a:latin typeface="Arial" panose="020B0604020202020204" pitchFamily="34" charset="0"/>
                <a:cs typeface="Arial" panose="020B0604020202020204" pitchFamily="34" charset="0"/>
              </a:rPr>
            </a:br>
            <a:br>
              <a:rPr lang="es-MX" sz="3000" dirty="0">
                <a:latin typeface="Arial" panose="020B0604020202020204" pitchFamily="34" charset="0"/>
                <a:cs typeface="Arial" panose="020B0604020202020204" pitchFamily="34" charset="0"/>
              </a:rPr>
            </a:br>
            <a:r>
              <a:rPr lang="es-MX" sz="3300" dirty="0">
                <a:latin typeface="Arial" panose="020B0604020202020204" pitchFamily="34" charset="0"/>
                <a:cs typeface="Arial" panose="020B0604020202020204" pitchFamily="34" charset="0"/>
              </a:rPr>
              <a:t>Maestría en Ciencias en Ingeniería Electrónica</a:t>
            </a:r>
            <a:br>
              <a:rPr lang="es-MX" sz="3300" dirty="0">
                <a:latin typeface="Arial" panose="020B0604020202020204" pitchFamily="34" charset="0"/>
                <a:cs typeface="Arial" panose="020B0604020202020204" pitchFamily="34" charset="0"/>
              </a:rPr>
            </a:br>
            <a:r>
              <a:rPr lang="es-MX" sz="3300" dirty="0">
                <a:latin typeface="Arial" panose="020B0604020202020204" pitchFamily="34" charset="0"/>
                <a:cs typeface="Arial" panose="020B0604020202020204" pitchFamily="34" charset="0"/>
              </a:rPr>
              <a:t>Línea de investigación: Control Automático</a:t>
            </a:r>
          </a:p>
        </p:txBody>
      </p:sp>
      <p:sp>
        <p:nvSpPr>
          <p:cNvPr id="4" name="Subtítulo 2">
            <a:extLst>
              <a:ext uri="{FF2B5EF4-FFF2-40B4-BE49-F238E27FC236}">
                <a16:creationId xmlns:a16="http://schemas.microsoft.com/office/drawing/2014/main" id="{6E91728B-C8C0-4A01-32DA-9B08D9B75449}"/>
              </a:ext>
            </a:extLst>
          </p:cNvPr>
          <p:cNvSpPr txBox="1">
            <a:spLocks/>
          </p:cNvSpPr>
          <p:nvPr/>
        </p:nvSpPr>
        <p:spPr>
          <a:xfrm>
            <a:off x="1731008" y="4150237"/>
            <a:ext cx="9144000" cy="956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000" dirty="0">
                <a:latin typeface="Arial" panose="020B0604020202020204" pitchFamily="34" charset="0"/>
                <a:cs typeface="Arial" panose="020B0604020202020204" pitchFamily="34" charset="0"/>
              </a:rPr>
              <a:t>Presentación de resultados</a:t>
            </a:r>
          </a:p>
          <a:p>
            <a:r>
              <a:rPr lang="es-MX" sz="3000" dirty="0">
                <a:latin typeface="Arial" panose="020B0604020202020204" pitchFamily="34" charset="0"/>
                <a:cs typeface="Arial" panose="020B0604020202020204" pitchFamily="34" charset="0"/>
              </a:rPr>
              <a:t>Presentado por : Ana Seli Santana Marquina</a:t>
            </a:r>
          </a:p>
        </p:txBody>
      </p:sp>
      <p:sp>
        <p:nvSpPr>
          <p:cNvPr id="5" name="Subtítulo 2">
            <a:extLst>
              <a:ext uri="{FF2B5EF4-FFF2-40B4-BE49-F238E27FC236}">
                <a16:creationId xmlns:a16="http://schemas.microsoft.com/office/drawing/2014/main" id="{021060A3-A846-3B4A-4D48-0BF2EE13816D}"/>
              </a:ext>
            </a:extLst>
          </p:cNvPr>
          <p:cNvSpPr txBox="1">
            <a:spLocks/>
          </p:cNvSpPr>
          <p:nvPr/>
        </p:nvSpPr>
        <p:spPr>
          <a:xfrm>
            <a:off x="286371" y="5277441"/>
            <a:ext cx="5930347" cy="95671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2000" dirty="0">
                <a:latin typeface="Arial" panose="020B0604020202020204" pitchFamily="34" charset="0"/>
                <a:cs typeface="Arial" panose="020B0604020202020204" pitchFamily="34" charset="0"/>
              </a:rPr>
              <a:t>Director: Dr. Victor Manuel Alvarado Martínez </a:t>
            </a:r>
          </a:p>
          <a:p>
            <a:r>
              <a:rPr lang="es-MX" sz="2000" dirty="0">
                <a:latin typeface="Arial" panose="020B0604020202020204" pitchFamily="34" charset="0"/>
                <a:cs typeface="Arial" panose="020B0604020202020204" pitchFamily="34" charset="0"/>
              </a:rPr>
              <a:t>Codirector: Dra. Ma Guadalupe López López</a:t>
            </a:r>
          </a:p>
        </p:txBody>
      </p:sp>
      <p:sp>
        <p:nvSpPr>
          <p:cNvPr id="6" name="Subtítulo 2">
            <a:extLst>
              <a:ext uri="{FF2B5EF4-FFF2-40B4-BE49-F238E27FC236}">
                <a16:creationId xmlns:a16="http://schemas.microsoft.com/office/drawing/2014/main" id="{24ACC091-F189-03EE-92EE-1EE37A9281ED}"/>
              </a:ext>
            </a:extLst>
          </p:cNvPr>
          <p:cNvSpPr txBox="1">
            <a:spLocks/>
          </p:cNvSpPr>
          <p:nvPr/>
        </p:nvSpPr>
        <p:spPr>
          <a:xfrm>
            <a:off x="6532389" y="5192074"/>
            <a:ext cx="5930347" cy="12053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MX" sz="2000" dirty="0">
                <a:latin typeface="Arial" panose="020B0604020202020204" pitchFamily="34" charset="0"/>
                <a:cs typeface="Arial" panose="020B0604020202020204" pitchFamily="34" charset="0"/>
              </a:rPr>
              <a:t>Revisores:</a:t>
            </a:r>
          </a:p>
          <a:p>
            <a:pPr algn="just"/>
            <a:r>
              <a:rPr lang="pt-BR" sz="2000" dirty="0">
                <a:latin typeface="Arial" panose="020B0604020202020204" pitchFamily="34" charset="0"/>
                <a:cs typeface="Arial" panose="020B0604020202020204" pitchFamily="34" charset="0"/>
              </a:rPr>
              <a:t>Dr. Manuel Adam Medina</a:t>
            </a:r>
          </a:p>
          <a:p>
            <a:pPr algn="just"/>
            <a:r>
              <a:rPr lang="pt-BR" sz="2000" dirty="0">
                <a:latin typeface="Arial" panose="020B0604020202020204" pitchFamily="34" charset="0"/>
                <a:cs typeface="Arial" panose="020B0604020202020204" pitchFamily="34" charset="0"/>
              </a:rPr>
              <a:t>Dr. Enrique Quintero-Mármol Márquez</a:t>
            </a:r>
            <a:endParaRPr lang="es-MX" sz="2000" dirty="0">
              <a:latin typeface="Arial" panose="020B0604020202020204" pitchFamily="34" charset="0"/>
              <a:cs typeface="Arial" panose="020B0604020202020204" pitchFamily="34" charset="0"/>
            </a:endParaRPr>
          </a:p>
        </p:txBody>
      </p:sp>
      <p:sp>
        <p:nvSpPr>
          <p:cNvPr id="7" name="Subtítulo 2">
            <a:extLst>
              <a:ext uri="{FF2B5EF4-FFF2-40B4-BE49-F238E27FC236}">
                <a16:creationId xmlns:a16="http://schemas.microsoft.com/office/drawing/2014/main" id="{59AD0F9E-86A3-A4CC-319E-A10879E41540}"/>
              </a:ext>
            </a:extLst>
          </p:cNvPr>
          <p:cNvSpPr txBox="1">
            <a:spLocks/>
          </p:cNvSpPr>
          <p:nvPr/>
        </p:nvSpPr>
        <p:spPr>
          <a:xfrm>
            <a:off x="1480360" y="2965053"/>
            <a:ext cx="9914454" cy="956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000" dirty="0">
                <a:latin typeface="Arial" panose="020B0604020202020204" pitchFamily="34" charset="0"/>
                <a:cs typeface="Arial" panose="020B0604020202020204" pitchFamily="34" charset="0"/>
              </a:rPr>
              <a:t>Configuraciones de producción de bioetanol de segunda generación con pretratamiento de la biomasa.</a:t>
            </a:r>
          </a:p>
        </p:txBody>
      </p:sp>
    </p:spTree>
    <p:extLst>
      <p:ext uri="{BB962C8B-B14F-4D97-AF65-F5344CB8AC3E}">
        <p14:creationId xmlns:p14="http://schemas.microsoft.com/office/powerpoint/2010/main" val="237306645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66CA51-6FDB-5B5A-91E5-9979383EE751}"/>
              </a:ext>
            </a:extLst>
          </p:cNvPr>
          <p:cNvSpPr txBox="1"/>
          <p:nvPr/>
        </p:nvSpPr>
        <p:spPr>
          <a:xfrm>
            <a:off x="4846646" y="6294053"/>
            <a:ext cx="2720346"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4.</a:t>
            </a:r>
            <a:r>
              <a:rPr lang="es-MX" sz="1400" dirty="0">
                <a:latin typeface="Arial" panose="020B0604020202020204" pitchFamily="34" charset="0"/>
                <a:cs typeface="Arial" panose="020B0604020202020204" pitchFamily="34" charset="0"/>
              </a:rPr>
              <a:t> Pretratamiento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pic>
        <p:nvPicPr>
          <p:cNvPr id="18" name="Picture 2">
            <a:extLst>
              <a:ext uri="{FF2B5EF4-FFF2-40B4-BE49-F238E27FC236}">
                <a16:creationId xmlns:a16="http://schemas.microsoft.com/office/drawing/2014/main" id="{91E79825-F44B-7723-45CD-475CCF7A70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50" r="3192"/>
          <a:stretch/>
        </p:blipFill>
        <p:spPr bwMode="auto">
          <a:xfrm>
            <a:off x="576130" y="2432779"/>
            <a:ext cx="11103429" cy="3389572"/>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52908DB8-EFA4-8FF6-6C46-D2E799187011}"/>
              </a:ext>
            </a:extLst>
          </p:cNvPr>
          <p:cNvSpPr txBox="1">
            <a:spLocks/>
          </p:cNvSpPr>
          <p:nvPr/>
        </p:nvSpPr>
        <p:spPr>
          <a:xfrm>
            <a:off x="467279" y="759491"/>
            <a:ext cx="34500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Pretratamientos</a:t>
            </a:r>
          </a:p>
        </p:txBody>
      </p:sp>
      <p:sp>
        <p:nvSpPr>
          <p:cNvPr id="17" name="Marcador de número de diapositiva 12">
            <a:extLst>
              <a:ext uri="{FF2B5EF4-FFF2-40B4-BE49-F238E27FC236}">
                <a16:creationId xmlns:a16="http://schemas.microsoft.com/office/drawing/2014/main" id="{E7D67A1B-3676-7D1F-A23B-54D45053B219}"/>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10</a:t>
            </a:fld>
            <a:endParaRPr lang="es-MX" sz="1600" dirty="0">
              <a:solidFill>
                <a:srgbClr val="130147"/>
              </a:solidFill>
            </a:endParaRPr>
          </a:p>
        </p:txBody>
      </p:sp>
      <p:sp>
        <p:nvSpPr>
          <p:cNvPr id="2" name="CuadroTexto 1">
            <a:extLst>
              <a:ext uri="{FF2B5EF4-FFF2-40B4-BE49-F238E27FC236}">
                <a16:creationId xmlns:a16="http://schemas.microsoft.com/office/drawing/2014/main" id="{D45C54CA-D627-44F7-4094-88B77FBBF056}"/>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F31AF48E-A49A-BB85-E838-7C801624C6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11654451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66CA51-6FDB-5B5A-91E5-9979383EE751}"/>
              </a:ext>
            </a:extLst>
          </p:cNvPr>
          <p:cNvSpPr txBox="1"/>
          <p:nvPr/>
        </p:nvSpPr>
        <p:spPr>
          <a:xfrm>
            <a:off x="4846646" y="6294053"/>
            <a:ext cx="2720346"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5.</a:t>
            </a:r>
            <a:r>
              <a:rPr lang="es-MX" sz="1400" dirty="0">
                <a:latin typeface="Arial" panose="020B0604020202020204" pitchFamily="34" charset="0"/>
                <a:cs typeface="Arial" panose="020B0604020202020204" pitchFamily="34" charset="0"/>
              </a:rPr>
              <a:t> Diagrama del sistema</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2" name="Marcador de número de diapositiva 12">
            <a:extLst>
              <a:ext uri="{FF2B5EF4-FFF2-40B4-BE49-F238E27FC236}">
                <a16:creationId xmlns:a16="http://schemas.microsoft.com/office/drawing/2014/main" id="{5154F15B-FA32-2393-B46E-344A16C3383B}"/>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11</a:t>
            </a:fld>
            <a:endParaRPr lang="es-MX" dirty="0">
              <a:solidFill>
                <a:srgbClr val="130147"/>
              </a:solidFill>
            </a:endParaRPr>
          </a:p>
        </p:txBody>
      </p:sp>
      <p:sp>
        <p:nvSpPr>
          <p:cNvPr id="7" name="CuadroTexto 6">
            <a:extLst>
              <a:ext uri="{FF2B5EF4-FFF2-40B4-BE49-F238E27FC236}">
                <a16:creationId xmlns:a16="http://schemas.microsoft.com/office/drawing/2014/main" id="{FC853B08-3CCD-BE0C-161F-64DDF9B36C41}"/>
              </a:ext>
            </a:extLst>
          </p:cNvPr>
          <p:cNvSpPr txBox="1"/>
          <p:nvPr/>
        </p:nvSpPr>
        <p:spPr>
          <a:xfrm>
            <a:off x="309700" y="1178873"/>
            <a:ext cx="1912908" cy="553998"/>
          </a:xfrm>
          <a:prstGeom prst="rect">
            <a:avLst/>
          </a:prstGeom>
          <a:noFill/>
        </p:spPr>
        <p:txBody>
          <a:bodyPr wrap="square">
            <a:sp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Sistema</a:t>
            </a:r>
          </a:p>
        </p:txBody>
      </p:sp>
      <p:sp>
        <p:nvSpPr>
          <p:cNvPr id="3" name="CuadroTexto 2">
            <a:extLst>
              <a:ext uri="{FF2B5EF4-FFF2-40B4-BE49-F238E27FC236}">
                <a16:creationId xmlns:a16="http://schemas.microsoft.com/office/drawing/2014/main" id="{D25EBD12-9749-3251-F415-C912F01A3AA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81384A98-5149-13C0-8EDF-F90083950D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6" name="Imagen 5">
            <a:extLst>
              <a:ext uri="{FF2B5EF4-FFF2-40B4-BE49-F238E27FC236}">
                <a16:creationId xmlns:a16="http://schemas.microsoft.com/office/drawing/2014/main" id="{ECCCA9B3-B78B-93A7-C9A9-19AEA4F88930}"/>
              </a:ext>
            </a:extLst>
          </p:cNvPr>
          <p:cNvPicPr>
            <a:picLocks noChangeAspect="1"/>
          </p:cNvPicPr>
          <p:nvPr/>
        </p:nvPicPr>
        <p:blipFill>
          <a:blip r:embed="rId4" cstate="print">
            <a:extLst>
              <a:ext uri="{28A0092B-C50C-407E-A947-70E740481C1C}">
                <a14:useLocalDpi xmlns:a14="http://schemas.microsoft.com/office/drawing/2010/main" val="0"/>
              </a:ext>
            </a:extLst>
          </a:blip>
          <a:srcRect l="1024"/>
          <a:stretch>
            <a:fillRect/>
          </a:stretch>
        </p:blipFill>
        <p:spPr>
          <a:xfrm>
            <a:off x="235669" y="2049982"/>
            <a:ext cx="12067149" cy="3926960"/>
          </a:xfrm>
          <a:prstGeom prst="rect">
            <a:avLst/>
          </a:prstGeom>
        </p:spPr>
      </p:pic>
      <p:sp>
        <p:nvSpPr>
          <p:cNvPr id="8" name="CuadroTexto 7">
            <a:extLst>
              <a:ext uri="{FF2B5EF4-FFF2-40B4-BE49-F238E27FC236}">
                <a16:creationId xmlns:a16="http://schemas.microsoft.com/office/drawing/2014/main" id="{67E2529C-08E7-97D2-F837-011F37D7CC6F}"/>
              </a:ext>
            </a:extLst>
          </p:cNvPr>
          <p:cNvSpPr txBox="1"/>
          <p:nvPr/>
        </p:nvSpPr>
        <p:spPr>
          <a:xfrm>
            <a:off x="0" y="3522743"/>
            <a:ext cx="309700" cy="369332"/>
          </a:xfrm>
          <a:prstGeom prst="rect">
            <a:avLst/>
          </a:prstGeom>
          <a:noFill/>
        </p:spPr>
        <p:txBody>
          <a:bodyPr wrap="none" rtlCol="0">
            <a:spAutoFit/>
          </a:bodyPr>
          <a:lstStyle/>
          <a:p>
            <a:r>
              <a:rPr lang="es-MX" dirty="0"/>
              <a:t>R</a:t>
            </a:r>
          </a:p>
        </p:txBody>
      </p:sp>
    </p:spTree>
    <p:extLst>
      <p:ext uri="{BB962C8B-B14F-4D97-AF65-F5344CB8AC3E}">
        <p14:creationId xmlns:p14="http://schemas.microsoft.com/office/powerpoint/2010/main" val="288540166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12" name="Título 5">
            <a:extLst>
              <a:ext uri="{FF2B5EF4-FFF2-40B4-BE49-F238E27FC236}">
                <a16:creationId xmlns:a16="http://schemas.microsoft.com/office/drawing/2014/main" id="{2A3A63F6-825B-6F61-B22B-40FB007F35D8}"/>
              </a:ext>
            </a:extLst>
          </p:cNvPr>
          <p:cNvSpPr>
            <a:spLocks noGrp="1"/>
          </p:cNvSpPr>
          <p:nvPr>
            <p:ph type="title"/>
          </p:nvPr>
        </p:nvSpPr>
        <p:spPr>
          <a:xfrm>
            <a:off x="734517" y="829637"/>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Biológico</a:t>
            </a:r>
          </a:p>
        </p:txBody>
      </p:sp>
      <p:sp>
        <p:nvSpPr>
          <p:cNvPr id="2" name="Marcador de número de diapositiva 12">
            <a:extLst>
              <a:ext uri="{FF2B5EF4-FFF2-40B4-BE49-F238E27FC236}">
                <a16:creationId xmlns:a16="http://schemas.microsoft.com/office/drawing/2014/main" id="{17CE9A14-566A-D9E6-BD72-082A88D3CDB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12</a:t>
            </a:fld>
            <a:endParaRPr lang="es-MX" dirty="0">
              <a:solidFill>
                <a:srgbClr val="130147"/>
              </a:solidFill>
            </a:endParaRPr>
          </a:p>
        </p:txBody>
      </p:sp>
      <p:sp>
        <p:nvSpPr>
          <p:cNvPr id="5" name="CuadroTexto 4">
            <a:extLst>
              <a:ext uri="{FF2B5EF4-FFF2-40B4-BE49-F238E27FC236}">
                <a16:creationId xmlns:a16="http://schemas.microsoft.com/office/drawing/2014/main" id="{E82114AF-BDE7-6565-1242-39A8E4020D0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8B5ACDA9-3142-AA4C-835B-DE8DB1B771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CuadroTexto 7">
            <a:extLst>
              <a:ext uri="{FF2B5EF4-FFF2-40B4-BE49-F238E27FC236}">
                <a16:creationId xmlns:a16="http://schemas.microsoft.com/office/drawing/2014/main" id="{6850F8B3-7FCA-3E6D-91A3-E794817DC084}"/>
              </a:ext>
            </a:extLst>
          </p:cNvPr>
          <p:cNvSpPr txBox="1"/>
          <p:nvPr/>
        </p:nvSpPr>
        <p:spPr>
          <a:xfrm>
            <a:off x="1673897" y="6472585"/>
            <a:ext cx="8533793"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Figura 6 .</a:t>
            </a:r>
            <a:r>
              <a:rPr lang="es-MX" sz="1400" dirty="0">
                <a:latin typeface="Arial" panose="020B0604020202020204" pitchFamily="34" charset="0"/>
                <a:cs typeface="Arial" panose="020B0604020202020204" pitchFamily="34" charset="0"/>
              </a:rPr>
              <a:t> Condiciones de operación fijas del reactor para el pretratamiento biológico del bagazo de caña.</a:t>
            </a:r>
          </a:p>
          <a:p>
            <a:endParaRPr lang="es-MX" sz="1400" dirty="0">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759E8E1C-07E2-ED7E-6CB5-EA8DE164CF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9269" y="1726279"/>
            <a:ext cx="6506862" cy="4651022"/>
          </a:xfrm>
          <a:prstGeom prst="rect">
            <a:avLst/>
          </a:prstGeom>
        </p:spPr>
      </p:pic>
    </p:spTree>
    <p:extLst>
      <p:ext uri="{BB962C8B-B14F-4D97-AF65-F5344CB8AC3E}">
        <p14:creationId xmlns:p14="http://schemas.microsoft.com/office/powerpoint/2010/main" val="72688129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DA410FFE-63BD-A346-45E8-35A9C0C10BBD}"/>
              </a:ext>
            </a:extLst>
          </p:cNvPr>
          <p:cNvGraphicFramePr>
            <a:graphicFrameLocks noGrp="1"/>
          </p:cNvGraphicFramePr>
          <p:nvPr>
            <p:extLst>
              <p:ext uri="{D42A27DB-BD31-4B8C-83A1-F6EECF244321}">
                <p14:modId xmlns:p14="http://schemas.microsoft.com/office/powerpoint/2010/main" val="2310411893"/>
              </p:ext>
            </p:extLst>
          </p:nvPr>
        </p:nvGraphicFramePr>
        <p:xfrm>
          <a:off x="1131215" y="2631516"/>
          <a:ext cx="10275217" cy="1987880"/>
        </p:xfrm>
        <a:graphic>
          <a:graphicData uri="http://schemas.openxmlformats.org/drawingml/2006/table">
            <a:tbl>
              <a:tblPr>
                <a:tableStyleId>{5C22544A-7EE6-4342-B048-85BDC9FD1C3A}</a:tableStyleId>
              </a:tblPr>
              <a:tblGrid>
                <a:gridCol w="2633025">
                  <a:extLst>
                    <a:ext uri="{9D8B030D-6E8A-4147-A177-3AD203B41FA5}">
                      <a16:colId xmlns:a16="http://schemas.microsoft.com/office/drawing/2014/main" val="1133159334"/>
                    </a:ext>
                  </a:extLst>
                </a:gridCol>
                <a:gridCol w="1554125">
                  <a:extLst>
                    <a:ext uri="{9D8B030D-6E8A-4147-A177-3AD203B41FA5}">
                      <a16:colId xmlns:a16="http://schemas.microsoft.com/office/drawing/2014/main" val="4002385241"/>
                    </a:ext>
                  </a:extLst>
                </a:gridCol>
                <a:gridCol w="1566973">
                  <a:extLst>
                    <a:ext uri="{9D8B030D-6E8A-4147-A177-3AD203B41FA5}">
                      <a16:colId xmlns:a16="http://schemas.microsoft.com/office/drawing/2014/main" val="1398573700"/>
                    </a:ext>
                  </a:extLst>
                </a:gridCol>
                <a:gridCol w="1310089">
                  <a:extLst>
                    <a:ext uri="{9D8B030D-6E8A-4147-A177-3AD203B41FA5}">
                      <a16:colId xmlns:a16="http://schemas.microsoft.com/office/drawing/2014/main" val="2665612217"/>
                    </a:ext>
                  </a:extLst>
                </a:gridCol>
                <a:gridCol w="1768705">
                  <a:extLst>
                    <a:ext uri="{9D8B030D-6E8A-4147-A177-3AD203B41FA5}">
                      <a16:colId xmlns:a16="http://schemas.microsoft.com/office/drawing/2014/main" val="2717097875"/>
                    </a:ext>
                  </a:extLst>
                </a:gridCol>
                <a:gridCol w="1442300">
                  <a:extLst>
                    <a:ext uri="{9D8B030D-6E8A-4147-A177-3AD203B41FA5}">
                      <a16:colId xmlns:a16="http://schemas.microsoft.com/office/drawing/2014/main" val="4284112116"/>
                    </a:ext>
                  </a:extLst>
                </a:gridCol>
              </a:tblGrid>
              <a:tr h="884778">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Cantidad de bagazo de caña</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 Cantidad de humus de lombriz</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 Volumen de la carga </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Tiempo del pretratamiento carga de humus</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pPr algn="ctr" fontAlgn="b"/>
                      <a:r>
                        <a:rPr lang="es-MX" sz="1400" u="none" strike="noStrike" dirty="0">
                          <a:effectLst/>
                          <a:latin typeface="Arial" panose="020B0604020202020204" pitchFamily="34" charset="0"/>
                          <a:cs typeface="Arial" panose="020B0604020202020204" pitchFamily="34" charset="0"/>
                        </a:rPr>
                        <a:t>Condiciones de agitación</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48389751"/>
                  </a:ext>
                </a:extLst>
              </a:tr>
              <a:tr h="1103102">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3% p/v</a:t>
                      </a:r>
                    </a:p>
                    <a:p>
                      <a:pPr algn="ctr" fontAlgn="b"/>
                      <a:r>
                        <a:rPr lang="es-MX" sz="1400" u="none" strike="noStrike" dirty="0">
                          <a:effectLst/>
                          <a:latin typeface="Arial" panose="020B0604020202020204" pitchFamily="34" charset="0"/>
                          <a:cs typeface="Arial" panose="020B0604020202020204" pitchFamily="34" charset="0"/>
                        </a:rPr>
                        <a:t> </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5% p/v</a:t>
                      </a:r>
                    </a:p>
                    <a:p>
                      <a:pPr algn="ctr" fontAlgn="b"/>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6 l</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u="none" strike="noStrike" dirty="0">
                          <a:effectLst/>
                          <a:latin typeface="Arial" panose="020B0604020202020204" pitchFamily="34" charset="0"/>
                          <a:cs typeface="Arial" panose="020B0604020202020204" pitchFamily="34" charset="0"/>
                        </a:rPr>
                        <a:t>5 días</a:t>
                      </a:r>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10 s E/A*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142 RPM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237696"/>
                  </a:ext>
                </a:extLst>
              </a:tr>
            </a:tbl>
          </a:graphicData>
        </a:graphic>
      </p:graphicFrame>
      <p:sp>
        <p:nvSpPr>
          <p:cNvPr id="2" name="Marcador de número de diapositiva 12">
            <a:extLst>
              <a:ext uri="{FF2B5EF4-FFF2-40B4-BE49-F238E27FC236}">
                <a16:creationId xmlns:a16="http://schemas.microsoft.com/office/drawing/2014/main" id="{8F3BEB3E-22DF-1776-C4D8-CD705019FB4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13</a:t>
            </a:fld>
            <a:endParaRPr lang="es-MX" dirty="0">
              <a:solidFill>
                <a:srgbClr val="130147"/>
              </a:solidFill>
            </a:endParaRPr>
          </a:p>
        </p:txBody>
      </p:sp>
      <p:sp>
        <p:nvSpPr>
          <p:cNvPr id="5" name="CuadroTexto 4">
            <a:extLst>
              <a:ext uri="{FF2B5EF4-FFF2-40B4-BE49-F238E27FC236}">
                <a16:creationId xmlns:a16="http://schemas.microsoft.com/office/drawing/2014/main" id="{A2CD621E-CE74-64D0-5D88-DF5BAAF987C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F1468BB1-7442-F7AA-5A67-B194BCC9ED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04AC513E-A362-B940-9174-3EB2F44FDBF1}"/>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7" name="CuadroTexto 6">
            <a:extLst>
              <a:ext uri="{FF2B5EF4-FFF2-40B4-BE49-F238E27FC236}">
                <a16:creationId xmlns:a16="http://schemas.microsoft.com/office/drawing/2014/main" id="{4C2C9A5E-58A9-49EA-B962-76956C3E26AB}"/>
              </a:ext>
            </a:extLst>
          </p:cNvPr>
          <p:cNvSpPr txBox="1"/>
          <p:nvPr/>
        </p:nvSpPr>
        <p:spPr>
          <a:xfrm>
            <a:off x="1333519" y="2329285"/>
            <a:ext cx="9524962"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1 .</a:t>
            </a:r>
            <a:r>
              <a:rPr lang="es-MX" sz="1400" dirty="0">
                <a:latin typeface="Arial" panose="020B0604020202020204" pitchFamily="34" charset="0"/>
                <a:cs typeface="Arial" panose="020B0604020202020204" pitchFamily="34" charset="0"/>
              </a:rPr>
              <a:t> Condiciones de operación fijas del reactor  para el pretratamiento biológico del bagazo de caña. </a:t>
            </a:r>
          </a:p>
        </p:txBody>
      </p:sp>
      <p:sp>
        <p:nvSpPr>
          <p:cNvPr id="10" name="Título 5">
            <a:extLst>
              <a:ext uri="{FF2B5EF4-FFF2-40B4-BE49-F238E27FC236}">
                <a16:creationId xmlns:a16="http://schemas.microsoft.com/office/drawing/2014/main" id="{8A225795-BCA1-539B-190D-A1225D1C4D6F}"/>
              </a:ext>
            </a:extLst>
          </p:cNvPr>
          <p:cNvSpPr>
            <a:spLocks noGrp="1"/>
          </p:cNvSpPr>
          <p:nvPr>
            <p:ph type="title"/>
          </p:nvPr>
        </p:nvSpPr>
        <p:spPr>
          <a:xfrm>
            <a:off x="790500" y="686579"/>
            <a:ext cx="8838691"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Biológico</a:t>
            </a:r>
          </a:p>
        </p:txBody>
      </p:sp>
    </p:spTree>
    <p:extLst>
      <p:ext uri="{BB962C8B-B14F-4D97-AF65-F5344CB8AC3E}">
        <p14:creationId xmlns:p14="http://schemas.microsoft.com/office/powerpoint/2010/main" val="202893137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5CDD4-48CC-28B3-5B2C-FD1FC43A085C}"/>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CCBA2A08-F90C-42C8-275C-FF5CE2EEE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5">
            <a:extLst>
              <a:ext uri="{FF2B5EF4-FFF2-40B4-BE49-F238E27FC236}">
                <a16:creationId xmlns:a16="http://schemas.microsoft.com/office/drawing/2014/main" id="{8781F9BA-2E00-46EA-E178-D3C7ED3FD45C}"/>
              </a:ext>
            </a:extLst>
          </p:cNvPr>
          <p:cNvSpPr>
            <a:spLocks noGrp="1"/>
          </p:cNvSpPr>
          <p:nvPr>
            <p:ph type="title"/>
          </p:nvPr>
        </p:nvSpPr>
        <p:spPr>
          <a:xfrm>
            <a:off x="651950" y="703004"/>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Alcalino</a:t>
            </a:r>
          </a:p>
        </p:txBody>
      </p:sp>
      <p:sp>
        <p:nvSpPr>
          <p:cNvPr id="2" name="Marcador de número de diapositiva 12">
            <a:extLst>
              <a:ext uri="{FF2B5EF4-FFF2-40B4-BE49-F238E27FC236}">
                <a16:creationId xmlns:a16="http://schemas.microsoft.com/office/drawing/2014/main" id="{FA00E385-F949-784C-B65E-64A9379863B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14</a:t>
            </a:fld>
            <a:endParaRPr lang="es-MX" dirty="0">
              <a:solidFill>
                <a:srgbClr val="130147"/>
              </a:solidFill>
            </a:endParaRPr>
          </a:p>
        </p:txBody>
      </p:sp>
      <p:sp>
        <p:nvSpPr>
          <p:cNvPr id="5" name="CuadroTexto 4">
            <a:extLst>
              <a:ext uri="{FF2B5EF4-FFF2-40B4-BE49-F238E27FC236}">
                <a16:creationId xmlns:a16="http://schemas.microsoft.com/office/drawing/2014/main" id="{BF1D014F-FF0C-AE44-A4C5-7B757E8AEB9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8FE07A3C-2FDE-03A4-3AEF-55A43257B4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8" name="Imagen 7">
            <a:extLst>
              <a:ext uri="{FF2B5EF4-FFF2-40B4-BE49-F238E27FC236}">
                <a16:creationId xmlns:a16="http://schemas.microsoft.com/office/drawing/2014/main" id="{D59BF6B1-A491-3768-CD71-0D7F7E5DC35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66531" y="1563097"/>
            <a:ext cx="10487608" cy="5044410"/>
          </a:xfrm>
          <a:prstGeom prst="rect">
            <a:avLst/>
          </a:prstGeom>
        </p:spPr>
      </p:pic>
      <p:sp>
        <p:nvSpPr>
          <p:cNvPr id="12" name="CuadroTexto 11">
            <a:extLst>
              <a:ext uri="{FF2B5EF4-FFF2-40B4-BE49-F238E27FC236}">
                <a16:creationId xmlns:a16="http://schemas.microsoft.com/office/drawing/2014/main" id="{A3EDF476-232A-1E3C-51F5-BBB415C32467}"/>
              </a:ext>
            </a:extLst>
          </p:cNvPr>
          <p:cNvSpPr txBox="1"/>
          <p:nvPr/>
        </p:nvSpPr>
        <p:spPr>
          <a:xfrm>
            <a:off x="1673897" y="6472585"/>
            <a:ext cx="8533793" cy="523220"/>
          </a:xfrm>
          <a:prstGeom prst="rect">
            <a:avLst/>
          </a:prstGeom>
          <a:noFill/>
        </p:spPr>
        <p:txBody>
          <a:bodyPr wrap="square" rtlCol="0">
            <a:spAutoFit/>
          </a:bodyPr>
          <a:lstStyle/>
          <a:p>
            <a:r>
              <a:rPr lang="es-MX" sz="1400" b="1" i="1" dirty="0" err="1">
                <a:latin typeface="Arial" panose="020B0604020202020204" pitchFamily="34" charset="0"/>
                <a:cs typeface="Arial" panose="020B0604020202020204" pitchFamily="34" charset="0"/>
              </a:rPr>
              <a:t>Fig</a:t>
            </a:r>
            <a:r>
              <a:rPr lang="es-MX" sz="1400" b="1" i="1" dirty="0">
                <a:latin typeface="Arial" panose="020B0604020202020204" pitchFamily="34" charset="0"/>
                <a:cs typeface="Arial" panose="020B0604020202020204" pitchFamily="34" charset="0"/>
              </a:rPr>
              <a:t> 7 .</a:t>
            </a:r>
            <a:r>
              <a:rPr lang="es-MX" sz="1400" dirty="0">
                <a:latin typeface="Arial" panose="020B0604020202020204" pitchFamily="34" charset="0"/>
                <a:cs typeface="Arial" panose="020B0604020202020204" pitchFamily="34" charset="0"/>
              </a:rPr>
              <a:t> Condiciones de operación fijas del reactor para el pretratamiento alcalino del bagazo de caña.</a:t>
            </a:r>
          </a:p>
          <a:p>
            <a:endParaRPr lang="es-MX"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946814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2983D65E-9113-5538-CB2F-6D33E090F537}"/>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15</a:t>
            </a:fld>
            <a:endParaRPr lang="es-MX" dirty="0">
              <a:solidFill>
                <a:srgbClr val="130147"/>
              </a:solidFill>
            </a:endParaRPr>
          </a:p>
        </p:txBody>
      </p:sp>
      <p:sp>
        <p:nvSpPr>
          <p:cNvPr id="5" name="CuadroTexto 4">
            <a:extLst>
              <a:ext uri="{FF2B5EF4-FFF2-40B4-BE49-F238E27FC236}">
                <a16:creationId xmlns:a16="http://schemas.microsoft.com/office/drawing/2014/main" id="{283912CB-D0F8-1DA7-B7C2-EDDC8E6A978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DC7F9F2D-D234-4E91-C5D4-AB39E03730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81F26FDB-C424-559C-11D4-2349BA841445}"/>
              </a:ext>
            </a:extLst>
          </p:cNvPr>
          <p:cNvGraphicFramePr>
            <a:graphicFrameLocks noGrp="1"/>
          </p:cNvGraphicFramePr>
          <p:nvPr>
            <p:extLst>
              <p:ext uri="{D42A27DB-BD31-4B8C-83A1-F6EECF244321}">
                <p14:modId xmlns:p14="http://schemas.microsoft.com/office/powerpoint/2010/main" val="3893869883"/>
              </p:ext>
            </p:extLst>
          </p:nvPr>
        </p:nvGraphicFramePr>
        <p:xfrm>
          <a:off x="887920" y="2625635"/>
          <a:ext cx="10774836" cy="2473744"/>
        </p:xfrm>
        <a:graphic>
          <a:graphicData uri="http://schemas.openxmlformats.org/drawingml/2006/table">
            <a:tbl>
              <a:tblPr firstRow="1" bandRow="1">
                <a:tableStyleId>{2D5ABB26-0587-4C30-8999-92F81FD0307C}</a:tableStyleId>
              </a:tblPr>
              <a:tblGrid>
                <a:gridCol w="1795806">
                  <a:extLst>
                    <a:ext uri="{9D8B030D-6E8A-4147-A177-3AD203B41FA5}">
                      <a16:colId xmlns:a16="http://schemas.microsoft.com/office/drawing/2014/main" val="4260737216"/>
                    </a:ext>
                  </a:extLst>
                </a:gridCol>
                <a:gridCol w="1795806">
                  <a:extLst>
                    <a:ext uri="{9D8B030D-6E8A-4147-A177-3AD203B41FA5}">
                      <a16:colId xmlns:a16="http://schemas.microsoft.com/office/drawing/2014/main" val="1512627259"/>
                    </a:ext>
                  </a:extLst>
                </a:gridCol>
                <a:gridCol w="1795806">
                  <a:extLst>
                    <a:ext uri="{9D8B030D-6E8A-4147-A177-3AD203B41FA5}">
                      <a16:colId xmlns:a16="http://schemas.microsoft.com/office/drawing/2014/main" val="1048757017"/>
                    </a:ext>
                  </a:extLst>
                </a:gridCol>
                <a:gridCol w="1795806">
                  <a:extLst>
                    <a:ext uri="{9D8B030D-6E8A-4147-A177-3AD203B41FA5}">
                      <a16:colId xmlns:a16="http://schemas.microsoft.com/office/drawing/2014/main" val="3558490798"/>
                    </a:ext>
                  </a:extLst>
                </a:gridCol>
                <a:gridCol w="1795806">
                  <a:extLst>
                    <a:ext uri="{9D8B030D-6E8A-4147-A177-3AD203B41FA5}">
                      <a16:colId xmlns:a16="http://schemas.microsoft.com/office/drawing/2014/main" val="3050909621"/>
                    </a:ext>
                  </a:extLst>
                </a:gridCol>
                <a:gridCol w="1795806">
                  <a:extLst>
                    <a:ext uri="{9D8B030D-6E8A-4147-A177-3AD203B41FA5}">
                      <a16:colId xmlns:a16="http://schemas.microsoft.com/office/drawing/2014/main" val="3243109322"/>
                    </a:ext>
                  </a:extLst>
                </a:gridCol>
              </a:tblGrid>
              <a:tr h="1120990">
                <a:tc>
                  <a:txBody>
                    <a:bodyPr/>
                    <a:lstStyle/>
                    <a:p>
                      <a:r>
                        <a:rPr lang="es-MX" sz="1600" dirty="0">
                          <a:latin typeface="Arial" panose="020B0604020202020204" pitchFamily="34" charset="0"/>
                          <a:cs typeface="Arial" panose="020B0604020202020204" pitchFamily="34" charset="0"/>
                        </a:rPr>
                        <a:t>Carga de bagazo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Carga de hidróxido de sodio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Volumen de la carga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s-MX" sz="1600" dirty="0">
                          <a:latin typeface="Arial" panose="020B0604020202020204" pitchFamily="34" charset="0"/>
                          <a:cs typeface="Arial" panose="020B0604020202020204" pitchFamily="34" charset="0"/>
                        </a:rPr>
                        <a:t>Tiempo de pretratamiento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2">
                  <a:txBody>
                    <a:bodyPr/>
                    <a:lstStyle/>
                    <a:p>
                      <a:r>
                        <a:rPr lang="es-MX" sz="1600" dirty="0">
                          <a:latin typeface="Arial" panose="020B0604020202020204" pitchFamily="34" charset="0"/>
                          <a:cs typeface="Arial" panose="020B0604020202020204" pitchFamily="34" charset="0"/>
                        </a:rPr>
                        <a:t>Condiciones de agitación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8853516"/>
                  </a:ext>
                </a:extLst>
              </a:tr>
              <a:tr h="676377">
                <a:tc rowSpan="2">
                  <a:txBody>
                    <a:bodyPr/>
                    <a:lstStyle/>
                    <a:p>
                      <a:pPr algn="ctr"/>
                      <a:r>
                        <a:rPr lang="es-MX" sz="1600" dirty="0">
                          <a:latin typeface="Arial" panose="020B0604020202020204" pitchFamily="34" charset="0"/>
                          <a:cs typeface="Arial" panose="020B0604020202020204" pitchFamily="34" charset="0"/>
                        </a:rPr>
                        <a:t>4%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2 %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6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10 s 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s-MX" sz="1600" dirty="0">
                          <a:latin typeface="Arial" panose="020B0604020202020204" pitchFamily="34" charset="0"/>
                          <a:cs typeface="Arial" panose="020B0604020202020204" pitchFamily="34" charset="0"/>
                        </a:rPr>
                        <a:t>142 RPM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244772"/>
                  </a:ext>
                </a:extLst>
              </a:tr>
              <a:tr h="676377">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794827"/>
                  </a:ext>
                </a:extLst>
              </a:tr>
            </a:tbl>
          </a:graphicData>
        </a:graphic>
      </p:graphicFrame>
      <p:sp>
        <p:nvSpPr>
          <p:cNvPr id="9" name="CuadroTexto 8">
            <a:extLst>
              <a:ext uri="{FF2B5EF4-FFF2-40B4-BE49-F238E27FC236}">
                <a16:creationId xmlns:a16="http://schemas.microsoft.com/office/drawing/2014/main" id="{C54E4152-0CC0-886D-459F-946662B2CFE7}"/>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13" name="CuadroTexto 12">
            <a:extLst>
              <a:ext uri="{FF2B5EF4-FFF2-40B4-BE49-F238E27FC236}">
                <a16:creationId xmlns:a16="http://schemas.microsoft.com/office/drawing/2014/main" id="{C03F8EC6-02AA-2899-4C4C-D92FF7578EF7}"/>
              </a:ext>
            </a:extLst>
          </p:cNvPr>
          <p:cNvSpPr txBox="1"/>
          <p:nvPr/>
        </p:nvSpPr>
        <p:spPr>
          <a:xfrm>
            <a:off x="1326131" y="1991808"/>
            <a:ext cx="8580381"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2.</a:t>
            </a:r>
            <a:r>
              <a:rPr lang="es-MX" sz="1400" dirty="0">
                <a:latin typeface="Arial" panose="020B0604020202020204" pitchFamily="34" charset="0"/>
                <a:cs typeface="Arial" panose="020B0604020202020204" pitchFamily="34" charset="0"/>
              </a:rPr>
              <a:t> Condiciones de operación del reactor para el pretratamiento alcalino del bagazo de caña.</a:t>
            </a:r>
          </a:p>
          <a:p>
            <a:endParaRPr lang="es-MX" sz="1400" dirty="0">
              <a:latin typeface="Arial" panose="020B0604020202020204" pitchFamily="34" charset="0"/>
              <a:cs typeface="Arial" panose="020B0604020202020204" pitchFamily="34" charset="0"/>
            </a:endParaRPr>
          </a:p>
        </p:txBody>
      </p:sp>
      <p:sp>
        <p:nvSpPr>
          <p:cNvPr id="10" name="Título 5">
            <a:extLst>
              <a:ext uri="{FF2B5EF4-FFF2-40B4-BE49-F238E27FC236}">
                <a16:creationId xmlns:a16="http://schemas.microsoft.com/office/drawing/2014/main" id="{20058B37-F78F-9562-2617-45397F6EC75A}"/>
              </a:ext>
            </a:extLst>
          </p:cNvPr>
          <p:cNvSpPr>
            <a:spLocks noGrp="1"/>
          </p:cNvSpPr>
          <p:nvPr>
            <p:ph type="title"/>
          </p:nvPr>
        </p:nvSpPr>
        <p:spPr>
          <a:xfrm>
            <a:off x="651951" y="703004"/>
            <a:ext cx="8827952"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Pretratamiento Alcalino</a:t>
            </a:r>
          </a:p>
        </p:txBody>
      </p:sp>
    </p:spTree>
    <p:extLst>
      <p:ext uri="{BB962C8B-B14F-4D97-AF65-F5344CB8AC3E}">
        <p14:creationId xmlns:p14="http://schemas.microsoft.com/office/powerpoint/2010/main" val="319458646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BD351-B7D3-F3BD-93C4-E35B37ECC1DB}"/>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1BFC4086-EF83-1C13-3F0F-12E731E98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1F79F7BE-685D-7F60-63AD-49053CC36B2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16</a:t>
            </a:fld>
            <a:endParaRPr lang="es-MX" dirty="0">
              <a:solidFill>
                <a:srgbClr val="130147"/>
              </a:solidFill>
            </a:endParaRPr>
          </a:p>
        </p:txBody>
      </p:sp>
      <p:sp>
        <p:nvSpPr>
          <p:cNvPr id="5" name="CuadroTexto 4">
            <a:extLst>
              <a:ext uri="{FF2B5EF4-FFF2-40B4-BE49-F238E27FC236}">
                <a16:creationId xmlns:a16="http://schemas.microsoft.com/office/drawing/2014/main" id="{30EBE3CC-7699-BF6F-E218-11C6D0110D3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FEABB0A-1ECE-0DEB-8026-C3BD9A9A19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BB21795E-3EDC-7783-54CD-131A28EB380F}"/>
              </a:ext>
            </a:extLst>
          </p:cNvPr>
          <p:cNvGraphicFramePr>
            <a:graphicFrameLocks noGrp="1"/>
          </p:cNvGraphicFramePr>
          <p:nvPr>
            <p:extLst>
              <p:ext uri="{D42A27DB-BD31-4B8C-83A1-F6EECF244321}">
                <p14:modId xmlns:p14="http://schemas.microsoft.com/office/powerpoint/2010/main" val="3778733258"/>
              </p:ext>
            </p:extLst>
          </p:nvPr>
        </p:nvGraphicFramePr>
        <p:xfrm>
          <a:off x="887920" y="2625635"/>
          <a:ext cx="10654224" cy="2690874"/>
        </p:xfrm>
        <a:graphic>
          <a:graphicData uri="http://schemas.openxmlformats.org/drawingml/2006/table">
            <a:tbl>
              <a:tblPr firstRow="1" bandRow="1">
                <a:tableStyleId>{2D5ABB26-0587-4C30-8999-92F81FD0307C}</a:tableStyleId>
              </a:tblPr>
              <a:tblGrid>
                <a:gridCol w="1392248">
                  <a:extLst>
                    <a:ext uri="{9D8B030D-6E8A-4147-A177-3AD203B41FA5}">
                      <a16:colId xmlns:a16="http://schemas.microsoft.com/office/drawing/2014/main" val="4260737216"/>
                    </a:ext>
                  </a:extLst>
                </a:gridCol>
                <a:gridCol w="1010815">
                  <a:extLst>
                    <a:ext uri="{9D8B030D-6E8A-4147-A177-3AD203B41FA5}">
                      <a16:colId xmlns:a16="http://schemas.microsoft.com/office/drawing/2014/main" val="1512627259"/>
                    </a:ext>
                  </a:extLst>
                </a:gridCol>
                <a:gridCol w="1417826">
                  <a:extLst>
                    <a:ext uri="{9D8B030D-6E8A-4147-A177-3AD203B41FA5}">
                      <a16:colId xmlns:a16="http://schemas.microsoft.com/office/drawing/2014/main" val="1048757017"/>
                    </a:ext>
                  </a:extLst>
                </a:gridCol>
                <a:gridCol w="1366667">
                  <a:extLst>
                    <a:ext uri="{9D8B030D-6E8A-4147-A177-3AD203B41FA5}">
                      <a16:colId xmlns:a16="http://schemas.microsoft.com/office/drawing/2014/main" val="3558490798"/>
                    </a:ext>
                  </a:extLst>
                </a:gridCol>
                <a:gridCol w="1366667">
                  <a:extLst>
                    <a:ext uri="{9D8B030D-6E8A-4147-A177-3AD203B41FA5}">
                      <a16:colId xmlns:a16="http://schemas.microsoft.com/office/drawing/2014/main" val="3095921359"/>
                    </a:ext>
                  </a:extLst>
                </a:gridCol>
                <a:gridCol w="1366667">
                  <a:extLst>
                    <a:ext uri="{9D8B030D-6E8A-4147-A177-3AD203B41FA5}">
                      <a16:colId xmlns:a16="http://schemas.microsoft.com/office/drawing/2014/main" val="3781755142"/>
                    </a:ext>
                  </a:extLst>
                </a:gridCol>
                <a:gridCol w="1366667">
                  <a:extLst>
                    <a:ext uri="{9D8B030D-6E8A-4147-A177-3AD203B41FA5}">
                      <a16:colId xmlns:a16="http://schemas.microsoft.com/office/drawing/2014/main" val="1716917667"/>
                    </a:ext>
                  </a:extLst>
                </a:gridCol>
                <a:gridCol w="1366667">
                  <a:extLst>
                    <a:ext uri="{9D8B030D-6E8A-4147-A177-3AD203B41FA5}">
                      <a16:colId xmlns:a16="http://schemas.microsoft.com/office/drawing/2014/main" val="2964359950"/>
                    </a:ext>
                  </a:extLst>
                </a:gridCol>
              </a:tblGrid>
              <a:tr h="1219384">
                <a:tc>
                  <a:txBody>
                    <a:bodyPr/>
                    <a:lstStyle/>
                    <a:p>
                      <a:pPr algn="ctr"/>
                      <a:r>
                        <a:rPr lang="es-MX" sz="1600" dirty="0">
                          <a:latin typeface="Arial" panose="020B0604020202020204" pitchFamily="34" charset="0"/>
                          <a:cs typeface="Arial" panose="020B0604020202020204" pitchFamily="34" charset="0"/>
                        </a:rPr>
                        <a:t>Biomasa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Volumen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Carga de biomasa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Carga enzimática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Inoculo de levadura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err="1">
                          <a:latin typeface="Arial" panose="020B0604020202020204" pitchFamily="34" charset="0"/>
                          <a:cs typeface="Arial" panose="020B0604020202020204" pitchFamily="34" charset="0"/>
                        </a:rPr>
                        <a:t>Ph</a:t>
                      </a:r>
                      <a:endParaRPr lang="es-MX"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Temperatura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MX" sz="1600" dirty="0">
                          <a:latin typeface="Arial" panose="020B0604020202020204" pitchFamily="34" charset="0"/>
                          <a:cs typeface="Arial" panose="020B0604020202020204" pitchFamily="34" charset="0"/>
                        </a:rPr>
                        <a:t>Tiempo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78853516"/>
                  </a:ext>
                </a:extLst>
              </a:tr>
              <a:tr h="1471490">
                <a:tc>
                  <a:txBody>
                    <a:bodyPr/>
                    <a:lstStyle/>
                    <a:p>
                      <a:pPr algn="ctr"/>
                      <a:r>
                        <a:rPr lang="es-MX" sz="1600" dirty="0">
                          <a:latin typeface="Arial" panose="020B0604020202020204" pitchFamily="34" charset="0"/>
                          <a:cs typeface="Arial" panose="020B0604020202020204" pitchFamily="34" charset="0"/>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2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dirty="0">
                          <a:latin typeface="Arial" panose="020B0604020202020204" pitchFamily="34" charset="0"/>
                          <a:cs typeface="Arial" panose="020B0604020202020204" pitchFamily="34" charset="0"/>
                        </a:rPr>
                        <a:t>20 UPF/g</a:t>
                      </a:r>
                      <a:endParaRPr lang="es-MX"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43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dirty="0"/>
                        <a:t>48 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244772"/>
                  </a:ext>
                </a:extLst>
              </a:tr>
            </a:tbl>
          </a:graphicData>
        </a:graphic>
      </p:graphicFrame>
      <p:sp>
        <p:nvSpPr>
          <p:cNvPr id="9" name="CuadroTexto 8">
            <a:extLst>
              <a:ext uri="{FF2B5EF4-FFF2-40B4-BE49-F238E27FC236}">
                <a16:creationId xmlns:a16="http://schemas.microsoft.com/office/drawing/2014/main" id="{2EBADC14-90FA-8759-A9B8-015CF0659356}"/>
              </a:ext>
            </a:extLst>
          </p:cNvPr>
          <p:cNvSpPr txBox="1"/>
          <p:nvPr/>
        </p:nvSpPr>
        <p:spPr>
          <a:xfrm>
            <a:off x="9833953" y="5709881"/>
            <a:ext cx="2358047" cy="369332"/>
          </a:xfrm>
          <a:prstGeom prst="rect">
            <a:avLst/>
          </a:prstGeom>
          <a:noFill/>
        </p:spPr>
        <p:txBody>
          <a:bodyPr wrap="square" rtlCol="0">
            <a:spAutoFit/>
          </a:bodyPr>
          <a:lstStyle/>
          <a:p>
            <a:r>
              <a:rPr lang="es-MX" dirty="0"/>
              <a:t>*Encendido/Apagado</a:t>
            </a:r>
          </a:p>
        </p:txBody>
      </p:sp>
      <p:sp>
        <p:nvSpPr>
          <p:cNvPr id="13" name="CuadroTexto 12">
            <a:extLst>
              <a:ext uri="{FF2B5EF4-FFF2-40B4-BE49-F238E27FC236}">
                <a16:creationId xmlns:a16="http://schemas.microsoft.com/office/drawing/2014/main" id="{173ED0AA-E100-3617-35FF-F96F403A0B3E}"/>
              </a:ext>
            </a:extLst>
          </p:cNvPr>
          <p:cNvSpPr txBox="1"/>
          <p:nvPr/>
        </p:nvSpPr>
        <p:spPr>
          <a:xfrm>
            <a:off x="1326131" y="1991808"/>
            <a:ext cx="858038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3.</a:t>
            </a:r>
            <a:r>
              <a:rPr lang="es-MX" sz="1400" dirty="0">
                <a:latin typeface="Arial" panose="020B0604020202020204" pitchFamily="34" charset="0"/>
                <a:cs typeface="Arial" panose="020B0604020202020204" pitchFamily="34" charset="0"/>
              </a:rPr>
              <a:t> Condiciones de operación fijas para el proceso de SSF</a:t>
            </a:r>
          </a:p>
        </p:txBody>
      </p:sp>
      <p:sp>
        <p:nvSpPr>
          <p:cNvPr id="10" name="Título 5">
            <a:extLst>
              <a:ext uri="{FF2B5EF4-FFF2-40B4-BE49-F238E27FC236}">
                <a16:creationId xmlns:a16="http://schemas.microsoft.com/office/drawing/2014/main" id="{40D6EE75-FB19-CB94-DA90-4C7F4C68DBA7}"/>
              </a:ext>
            </a:extLst>
          </p:cNvPr>
          <p:cNvSpPr>
            <a:spLocks noGrp="1"/>
          </p:cNvSpPr>
          <p:nvPr>
            <p:ph type="title"/>
          </p:nvPr>
        </p:nvSpPr>
        <p:spPr>
          <a:xfrm>
            <a:off x="651950" y="703004"/>
            <a:ext cx="11802499" cy="1325563"/>
          </a:xfrm>
        </p:spPr>
        <p:txBody>
          <a:bodyPr>
            <a:normAutofit/>
          </a:bodyPr>
          <a:lstStyle/>
          <a:p>
            <a:r>
              <a:rPr lang="es-MX" sz="3000" dirty="0">
                <a:solidFill>
                  <a:schemeClr val="accent1">
                    <a:lumMod val="75000"/>
                  </a:schemeClr>
                </a:solidFill>
                <a:latin typeface="Arial" panose="020B0604020202020204" pitchFamily="34" charset="0"/>
                <a:cs typeface="Arial" panose="020B0604020202020204" pitchFamily="34" charset="0"/>
              </a:rPr>
              <a:t>Diseño de experimentos: SSF</a:t>
            </a:r>
          </a:p>
        </p:txBody>
      </p:sp>
    </p:spTree>
    <p:extLst>
      <p:ext uri="{BB962C8B-B14F-4D97-AF65-F5344CB8AC3E}">
        <p14:creationId xmlns:p14="http://schemas.microsoft.com/office/powerpoint/2010/main" val="43693500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6C682-1273-3421-D886-0F91757D0B13}"/>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D938D663-FB60-0BD8-9601-599A7F6A59E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17</a:t>
            </a:fld>
            <a:endParaRPr lang="es-MX" dirty="0">
              <a:solidFill>
                <a:srgbClr val="130147"/>
              </a:solidFill>
            </a:endParaRPr>
          </a:p>
        </p:txBody>
      </p:sp>
      <p:sp>
        <p:nvSpPr>
          <p:cNvPr id="6" name="CuadroTexto 5">
            <a:extLst>
              <a:ext uri="{FF2B5EF4-FFF2-40B4-BE49-F238E27FC236}">
                <a16:creationId xmlns:a16="http://schemas.microsoft.com/office/drawing/2014/main" id="{B4A40D8C-A7C6-4F7F-084C-31F7F2E61CA7}"/>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Pre-pretratamiento</a:t>
            </a:r>
          </a:p>
        </p:txBody>
      </p:sp>
      <p:sp>
        <p:nvSpPr>
          <p:cNvPr id="11" name="Flecha: a la derecha 10">
            <a:extLst>
              <a:ext uri="{FF2B5EF4-FFF2-40B4-BE49-F238E27FC236}">
                <a16:creationId xmlns:a16="http://schemas.microsoft.com/office/drawing/2014/main" id="{BF7965C5-6475-7F87-AC7D-FEE14B98EAF8}"/>
              </a:ext>
            </a:extLst>
          </p:cNvPr>
          <p:cNvSpPr/>
          <p:nvPr/>
        </p:nvSpPr>
        <p:spPr>
          <a:xfrm>
            <a:off x="2637721" y="4278508"/>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 name="Imagen 13">
            <a:extLst>
              <a:ext uri="{FF2B5EF4-FFF2-40B4-BE49-F238E27FC236}">
                <a16:creationId xmlns:a16="http://schemas.microsoft.com/office/drawing/2014/main" id="{18FB1AD5-41F2-B071-043C-DD9ABD928C59}"/>
              </a:ext>
            </a:extLst>
          </p:cNvPr>
          <p:cNvPicPr>
            <a:picLocks noChangeAspect="1"/>
          </p:cNvPicPr>
          <p:nvPr/>
        </p:nvPicPr>
        <p:blipFill>
          <a:blip r:embed="rId2" cstate="print">
            <a:extLst>
              <a:ext uri="{28A0092B-C50C-407E-A947-70E740481C1C}">
                <a14:useLocalDpi xmlns:a14="http://schemas.microsoft.com/office/drawing/2010/main" val="0"/>
              </a:ext>
            </a:extLst>
          </a:blip>
          <a:srcRect b="7680"/>
          <a:stretch/>
        </p:blipFill>
        <p:spPr>
          <a:xfrm>
            <a:off x="9713323" y="2614235"/>
            <a:ext cx="1913758" cy="3174090"/>
          </a:xfrm>
          <a:prstGeom prst="rect">
            <a:avLst/>
          </a:prstGeom>
        </p:spPr>
      </p:pic>
      <p:pic>
        <p:nvPicPr>
          <p:cNvPr id="17" name="Imagen 16">
            <a:extLst>
              <a:ext uri="{FF2B5EF4-FFF2-40B4-BE49-F238E27FC236}">
                <a16:creationId xmlns:a16="http://schemas.microsoft.com/office/drawing/2014/main" id="{FDC1AF98-B7F5-6175-3949-BB63F33B537D}"/>
              </a:ext>
            </a:extLst>
          </p:cNvPr>
          <p:cNvPicPr>
            <a:picLocks noChangeAspect="1"/>
          </p:cNvPicPr>
          <p:nvPr/>
        </p:nvPicPr>
        <p:blipFill>
          <a:blip r:embed="rId3" cstate="print">
            <a:extLst>
              <a:ext uri="{28A0092B-C50C-407E-A947-70E740481C1C}">
                <a14:useLocalDpi xmlns:a14="http://schemas.microsoft.com/office/drawing/2010/main" val="0"/>
              </a:ext>
            </a:extLst>
          </a:blip>
          <a:srcRect l="15271" t="22893" r="1232"/>
          <a:stretch/>
        </p:blipFill>
        <p:spPr>
          <a:xfrm rot="5400000">
            <a:off x="306197" y="3511686"/>
            <a:ext cx="2998570" cy="1547908"/>
          </a:xfrm>
          <a:prstGeom prst="rect">
            <a:avLst/>
          </a:prstGeom>
        </p:spPr>
      </p:pic>
      <p:pic>
        <p:nvPicPr>
          <p:cNvPr id="19" name="Imagen 18">
            <a:extLst>
              <a:ext uri="{FF2B5EF4-FFF2-40B4-BE49-F238E27FC236}">
                <a16:creationId xmlns:a16="http://schemas.microsoft.com/office/drawing/2014/main" id="{475E4BDB-052F-B702-8DF4-4F6B7C6A57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4824" y="2748855"/>
            <a:ext cx="2787631" cy="3036067"/>
          </a:xfrm>
          <a:prstGeom prst="rect">
            <a:avLst/>
          </a:prstGeom>
        </p:spPr>
      </p:pic>
      <p:pic>
        <p:nvPicPr>
          <p:cNvPr id="21" name="Imagen 20">
            <a:extLst>
              <a:ext uri="{FF2B5EF4-FFF2-40B4-BE49-F238E27FC236}">
                <a16:creationId xmlns:a16="http://schemas.microsoft.com/office/drawing/2014/main" id="{74132985-86B8-EDAC-66EB-E467284460BA}"/>
              </a:ext>
            </a:extLst>
          </p:cNvPr>
          <p:cNvPicPr>
            <a:picLocks noChangeAspect="1"/>
          </p:cNvPicPr>
          <p:nvPr/>
        </p:nvPicPr>
        <p:blipFill>
          <a:blip r:embed="rId5" cstate="print">
            <a:extLst>
              <a:ext uri="{28A0092B-C50C-407E-A947-70E740481C1C}">
                <a14:useLocalDpi xmlns:a14="http://schemas.microsoft.com/office/drawing/2010/main" val="0"/>
              </a:ext>
            </a:extLst>
          </a:blip>
          <a:srcRect t="8201"/>
          <a:stretch/>
        </p:blipFill>
        <p:spPr>
          <a:xfrm>
            <a:off x="6946875" y="2683247"/>
            <a:ext cx="2011595" cy="3105078"/>
          </a:xfrm>
          <a:prstGeom prst="rect">
            <a:avLst/>
          </a:prstGeom>
        </p:spPr>
      </p:pic>
      <p:sp>
        <p:nvSpPr>
          <p:cNvPr id="22" name="Flecha: a la derecha 21">
            <a:extLst>
              <a:ext uri="{FF2B5EF4-FFF2-40B4-BE49-F238E27FC236}">
                <a16:creationId xmlns:a16="http://schemas.microsoft.com/office/drawing/2014/main" id="{0F7C2C72-57C5-A783-CA8C-920DE5BA9F79}"/>
              </a:ext>
            </a:extLst>
          </p:cNvPr>
          <p:cNvSpPr/>
          <p:nvPr/>
        </p:nvSpPr>
        <p:spPr>
          <a:xfrm>
            <a:off x="6247548" y="432164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7A9756FD-8446-75B3-FE98-2EC73E6310D0}"/>
              </a:ext>
            </a:extLst>
          </p:cNvPr>
          <p:cNvSpPr/>
          <p:nvPr/>
        </p:nvSpPr>
        <p:spPr>
          <a:xfrm>
            <a:off x="9013996" y="4328338"/>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32A78F47-F335-7B0D-26AE-BFA75B3B6DA7}"/>
              </a:ext>
            </a:extLst>
          </p:cNvPr>
          <p:cNvSpPr txBox="1"/>
          <p:nvPr/>
        </p:nvSpPr>
        <p:spPr>
          <a:xfrm>
            <a:off x="3291955" y="6329793"/>
            <a:ext cx="555118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8.</a:t>
            </a:r>
            <a:r>
              <a:rPr lang="es-MX" sz="1400" dirty="0">
                <a:latin typeface="Arial" panose="020B0604020202020204" pitchFamily="34" charset="0"/>
                <a:cs typeface="Arial" panose="020B0604020202020204" pitchFamily="34" charset="0"/>
              </a:rPr>
              <a:t> Pre-pretratamiento, clasificación y limpieza del bagazo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345F3523-05D3-862D-8E91-4907D6E6B7A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530B6198-F99F-82F3-F62F-2A37698EDE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A01C7CAD-259B-4EB6-5986-4BD0224A2B9C}"/>
              </a:ext>
            </a:extLst>
          </p:cNvPr>
          <p:cNvSpPr txBox="1"/>
          <p:nvPr/>
        </p:nvSpPr>
        <p:spPr>
          <a:xfrm>
            <a:off x="1031528" y="5907700"/>
            <a:ext cx="167191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a:t>
            </a:r>
            <a:r>
              <a:rPr lang="es-MX" sz="1100" dirty="0">
                <a:latin typeface="Arial" panose="020B0604020202020204" pitchFamily="34" charset="0"/>
                <a:cs typeface="Arial" panose="020B0604020202020204" pitchFamily="34" charset="0"/>
              </a:rPr>
              <a:t> Secado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3B001AE6-7A24-B67B-C980-B331D9C5064A}"/>
              </a:ext>
            </a:extLst>
          </p:cNvPr>
          <p:cNvSpPr txBox="1"/>
          <p:nvPr/>
        </p:nvSpPr>
        <p:spPr>
          <a:xfrm>
            <a:off x="3654909" y="5933167"/>
            <a:ext cx="2141807"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a:t>
            </a:r>
            <a:r>
              <a:rPr lang="es-MX" sz="1100" dirty="0">
                <a:latin typeface="Arial" panose="020B0604020202020204" pitchFamily="34" charset="0"/>
                <a:cs typeface="Arial" panose="020B0604020202020204" pitchFamily="34" charset="0"/>
              </a:rPr>
              <a:t> Cernido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26FA6290-29AE-BAD5-3D13-D71E7EE3C271}"/>
              </a:ext>
            </a:extLst>
          </p:cNvPr>
          <p:cNvSpPr txBox="1"/>
          <p:nvPr/>
        </p:nvSpPr>
        <p:spPr>
          <a:xfrm>
            <a:off x="6979929" y="5953867"/>
            <a:ext cx="2141807"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a:t>
            </a:r>
            <a:r>
              <a:rPr lang="es-MX" sz="1100" dirty="0">
                <a:latin typeface="Arial" panose="020B0604020202020204" pitchFamily="34" charset="0"/>
                <a:cs typeface="Arial" panose="020B0604020202020204" pitchFamily="34" charset="0"/>
              </a:rPr>
              <a:t> Clasificación final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53A25211-7120-70AC-AAC4-571DD3E377B3}"/>
              </a:ext>
            </a:extLst>
          </p:cNvPr>
          <p:cNvSpPr txBox="1"/>
          <p:nvPr/>
        </p:nvSpPr>
        <p:spPr>
          <a:xfrm>
            <a:off x="9828632" y="5949900"/>
            <a:ext cx="2141807"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a:t>
            </a:r>
            <a:r>
              <a:rPr lang="es-MX" sz="1100" dirty="0">
                <a:latin typeface="Arial" panose="020B0604020202020204" pitchFamily="34" charset="0"/>
                <a:cs typeface="Arial" panose="020B0604020202020204" pitchFamily="34" charset="0"/>
              </a:rPr>
              <a:t> Pesaje del bagazo</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952196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ACE97-97B1-9154-183E-27AC93FB20DE}"/>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CC5F5855-23F8-70B3-4A70-49EC6716212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18</a:t>
            </a:fld>
            <a:endParaRPr lang="es-MX" dirty="0">
              <a:solidFill>
                <a:srgbClr val="130147"/>
              </a:solidFill>
            </a:endParaRPr>
          </a:p>
        </p:txBody>
      </p:sp>
      <p:sp>
        <p:nvSpPr>
          <p:cNvPr id="6" name="CuadroTexto 5">
            <a:extLst>
              <a:ext uri="{FF2B5EF4-FFF2-40B4-BE49-F238E27FC236}">
                <a16:creationId xmlns:a16="http://schemas.microsoft.com/office/drawing/2014/main" id="{D29DF561-0722-7F3B-80C9-631B3FBBD158}"/>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Pretratamiento.</a:t>
            </a:r>
          </a:p>
        </p:txBody>
      </p:sp>
      <p:sp>
        <p:nvSpPr>
          <p:cNvPr id="22" name="Flecha: a la derecha 21">
            <a:extLst>
              <a:ext uri="{FF2B5EF4-FFF2-40B4-BE49-F238E27FC236}">
                <a16:creationId xmlns:a16="http://schemas.microsoft.com/office/drawing/2014/main" id="{78386FCD-26AF-39FB-4787-4210FE9C2BB6}"/>
              </a:ext>
            </a:extLst>
          </p:cNvPr>
          <p:cNvSpPr/>
          <p:nvPr/>
        </p:nvSpPr>
        <p:spPr>
          <a:xfrm>
            <a:off x="2663095" y="4269577"/>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91FC8C76-CE8E-F315-0641-E4F508FBE250}"/>
              </a:ext>
            </a:extLst>
          </p:cNvPr>
          <p:cNvSpPr/>
          <p:nvPr/>
        </p:nvSpPr>
        <p:spPr>
          <a:xfrm>
            <a:off x="8874671" y="426095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10099315-486F-75ED-7495-7E429ABF67FC}"/>
              </a:ext>
            </a:extLst>
          </p:cNvPr>
          <p:cNvSpPr txBox="1"/>
          <p:nvPr/>
        </p:nvSpPr>
        <p:spPr>
          <a:xfrm>
            <a:off x="4559301" y="6353963"/>
            <a:ext cx="332501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9.</a:t>
            </a:r>
            <a:r>
              <a:rPr lang="es-MX" sz="1400" dirty="0">
                <a:latin typeface="Arial" panose="020B0604020202020204" pitchFamily="34" charset="0"/>
                <a:cs typeface="Arial" panose="020B0604020202020204" pitchFamily="34" charset="0"/>
              </a:rPr>
              <a:t> Pasos para el Pretratamiento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7D9C10BE-37FD-1378-3DC2-A701682E6EEA}"/>
              </a:ext>
            </a:extLst>
          </p:cNvPr>
          <p:cNvSpPr/>
          <p:nvPr/>
        </p:nvSpPr>
        <p:spPr>
          <a:xfrm>
            <a:off x="5656859" y="4241101"/>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CuadroTexto 2">
            <a:extLst>
              <a:ext uri="{FF2B5EF4-FFF2-40B4-BE49-F238E27FC236}">
                <a16:creationId xmlns:a16="http://schemas.microsoft.com/office/drawing/2014/main" id="{90FD27CB-3035-2D9A-D79C-3110B7E76AA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10" name="Imagen 9">
            <a:extLst>
              <a:ext uri="{FF2B5EF4-FFF2-40B4-BE49-F238E27FC236}">
                <a16:creationId xmlns:a16="http://schemas.microsoft.com/office/drawing/2014/main" id="{E1E5BB0F-8C7A-0B87-FCB4-BED272D6F5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8" name="Imagen 7">
            <a:extLst>
              <a:ext uri="{FF2B5EF4-FFF2-40B4-BE49-F238E27FC236}">
                <a16:creationId xmlns:a16="http://schemas.microsoft.com/office/drawing/2014/main" id="{72056FB5-47E7-5B0C-17F3-55BE2F915E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65" y="2793330"/>
            <a:ext cx="2339530" cy="2952493"/>
          </a:xfrm>
          <a:prstGeom prst="rect">
            <a:avLst/>
          </a:prstGeom>
        </p:spPr>
      </p:pic>
      <p:pic>
        <p:nvPicPr>
          <p:cNvPr id="14" name="Imagen 13">
            <a:extLst>
              <a:ext uri="{FF2B5EF4-FFF2-40B4-BE49-F238E27FC236}">
                <a16:creationId xmlns:a16="http://schemas.microsoft.com/office/drawing/2014/main" id="{C3812683-8871-F4E5-953C-0650A2AF5F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9090" y="2688839"/>
            <a:ext cx="2138297" cy="3056984"/>
          </a:xfrm>
          <a:prstGeom prst="rect">
            <a:avLst/>
          </a:prstGeom>
        </p:spPr>
      </p:pic>
      <p:pic>
        <p:nvPicPr>
          <p:cNvPr id="16" name="Imagen 15">
            <a:extLst>
              <a:ext uri="{FF2B5EF4-FFF2-40B4-BE49-F238E27FC236}">
                <a16:creationId xmlns:a16="http://schemas.microsoft.com/office/drawing/2014/main" id="{666515B9-7D48-CC81-8C2D-AC12F23CD4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836" y="2550461"/>
            <a:ext cx="2301729" cy="3195362"/>
          </a:xfrm>
          <a:prstGeom prst="rect">
            <a:avLst/>
          </a:prstGeom>
        </p:spPr>
      </p:pic>
      <p:pic>
        <p:nvPicPr>
          <p:cNvPr id="18" name="Imagen 17">
            <a:extLst>
              <a:ext uri="{FF2B5EF4-FFF2-40B4-BE49-F238E27FC236}">
                <a16:creationId xmlns:a16="http://schemas.microsoft.com/office/drawing/2014/main" id="{964775CE-E34B-F5F2-DF27-9099EFD7F3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4704" y="2741084"/>
            <a:ext cx="2234189" cy="3056984"/>
          </a:xfrm>
          <a:prstGeom prst="rect">
            <a:avLst/>
          </a:prstGeom>
        </p:spPr>
      </p:pic>
      <p:sp>
        <p:nvSpPr>
          <p:cNvPr id="4" name="CuadroTexto 3">
            <a:extLst>
              <a:ext uri="{FF2B5EF4-FFF2-40B4-BE49-F238E27FC236}">
                <a16:creationId xmlns:a16="http://schemas.microsoft.com/office/drawing/2014/main" id="{A0AF82F5-FCCA-C270-3CE2-81A17EC541F7}"/>
              </a:ext>
            </a:extLst>
          </p:cNvPr>
          <p:cNvSpPr txBox="1"/>
          <p:nvPr/>
        </p:nvSpPr>
        <p:spPr>
          <a:xfrm>
            <a:off x="657372" y="5798068"/>
            <a:ext cx="1671915" cy="261610"/>
          </a:xfrm>
          <a:prstGeom prst="rect">
            <a:avLst/>
          </a:prstGeom>
          <a:noFill/>
        </p:spPr>
        <p:txBody>
          <a:bodyPr wrap="square" rtlCol="0">
            <a:spAutoFit/>
          </a:bodyPr>
          <a:lstStyle/>
          <a:p>
            <a:r>
              <a:rPr lang="es-MX" sz="1100" b="1" dirty="0">
                <a:latin typeface="Arial" panose="020B0604020202020204" pitchFamily="34" charset="0"/>
                <a:cs typeface="Arial" panose="020B0604020202020204" pitchFamily="34" charset="0"/>
              </a:rPr>
              <a:t>(a).</a:t>
            </a:r>
            <a:r>
              <a:rPr lang="es-MX" sz="1100" dirty="0">
                <a:latin typeface="Arial" panose="020B0604020202020204" pitchFamily="34" charset="0"/>
                <a:cs typeface="Arial" panose="020B0604020202020204" pitchFamily="34" charset="0"/>
              </a:rPr>
              <a:t>  Pesaje del bagazo.</a:t>
            </a:r>
          </a:p>
        </p:txBody>
      </p:sp>
      <p:sp>
        <p:nvSpPr>
          <p:cNvPr id="5" name="CuadroTexto 4">
            <a:extLst>
              <a:ext uri="{FF2B5EF4-FFF2-40B4-BE49-F238E27FC236}">
                <a16:creationId xmlns:a16="http://schemas.microsoft.com/office/drawing/2014/main" id="{5EA2A4C9-D0FE-CBFD-30C5-F1F3DECEFA90}"/>
              </a:ext>
            </a:extLst>
          </p:cNvPr>
          <p:cNvSpPr txBox="1"/>
          <p:nvPr/>
        </p:nvSpPr>
        <p:spPr>
          <a:xfrm>
            <a:off x="3552091" y="5843945"/>
            <a:ext cx="2234189"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a:t>
            </a:r>
            <a:r>
              <a:rPr lang="es-MX" sz="1100" dirty="0">
                <a:latin typeface="Arial" panose="020B0604020202020204" pitchFamily="34" charset="0"/>
                <a:cs typeface="Arial" panose="020B0604020202020204" pitchFamily="34" charset="0"/>
              </a:rPr>
              <a:t> Limpieza del biorreactor</a:t>
            </a:r>
            <a:r>
              <a:rPr lang="es-MX" sz="1100" i="1" dirty="0">
                <a:latin typeface="Arial" panose="020B0604020202020204" pitchFamily="34" charset="0"/>
                <a:cs typeface="Arial" panose="020B0604020202020204" pitchFamily="34" charset="0"/>
              </a:rPr>
              <a:t>.</a:t>
            </a:r>
            <a:endParaRPr lang="es-MX" sz="11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81A0BABA-76D9-A439-AA6C-696CADF2225C}"/>
              </a:ext>
            </a:extLst>
          </p:cNvPr>
          <p:cNvSpPr txBox="1"/>
          <p:nvPr/>
        </p:nvSpPr>
        <p:spPr>
          <a:xfrm>
            <a:off x="6479090" y="5865588"/>
            <a:ext cx="2440041"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Adicionamiento de los insumos en el biorreactor.</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2EA4FA59-0F88-03B9-B343-7E69B3E8E3A7}"/>
              </a:ext>
            </a:extLst>
          </p:cNvPr>
          <p:cNvSpPr txBox="1"/>
          <p:nvPr/>
        </p:nvSpPr>
        <p:spPr>
          <a:xfrm>
            <a:off x="9704099" y="5856610"/>
            <a:ext cx="1658499"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Sellado del reactor.</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054535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DBEC7-F675-743D-78EA-37B572CBEC12}"/>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044592A-7905-8720-8EF5-ADE9C711BF8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19</a:t>
            </a:fld>
            <a:endParaRPr lang="es-MX" dirty="0">
              <a:solidFill>
                <a:srgbClr val="130147"/>
              </a:solidFill>
            </a:endParaRPr>
          </a:p>
        </p:txBody>
      </p:sp>
      <p:sp>
        <p:nvSpPr>
          <p:cNvPr id="6" name="CuadroTexto 5">
            <a:extLst>
              <a:ext uri="{FF2B5EF4-FFF2-40B4-BE49-F238E27FC236}">
                <a16:creationId xmlns:a16="http://schemas.microsoft.com/office/drawing/2014/main" id="{2F7E5BF0-4007-A079-A7CB-6860A9190AAB}"/>
              </a:ext>
            </a:extLst>
          </p:cNvPr>
          <p:cNvSpPr txBox="1"/>
          <p:nvPr/>
        </p:nvSpPr>
        <p:spPr>
          <a:xfrm>
            <a:off x="312708" y="1342209"/>
            <a:ext cx="6993866"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Acondicionamiento</a:t>
            </a:r>
          </a:p>
        </p:txBody>
      </p:sp>
      <p:sp>
        <p:nvSpPr>
          <p:cNvPr id="22" name="Flecha: a la derecha 21">
            <a:extLst>
              <a:ext uri="{FF2B5EF4-FFF2-40B4-BE49-F238E27FC236}">
                <a16:creationId xmlns:a16="http://schemas.microsoft.com/office/drawing/2014/main" id="{983E62E9-6067-A547-DBB1-827689D140DA}"/>
              </a:ext>
            </a:extLst>
          </p:cNvPr>
          <p:cNvSpPr/>
          <p:nvPr/>
        </p:nvSpPr>
        <p:spPr>
          <a:xfrm>
            <a:off x="2663095" y="4269577"/>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51F877A7-C716-49A6-F130-67F2F94A0F82}"/>
              </a:ext>
            </a:extLst>
          </p:cNvPr>
          <p:cNvSpPr/>
          <p:nvPr/>
        </p:nvSpPr>
        <p:spPr>
          <a:xfrm>
            <a:off x="8874671" y="4260950"/>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54BF405D-1E7B-43B2-FF8B-95A8C1A39BC5}"/>
              </a:ext>
            </a:extLst>
          </p:cNvPr>
          <p:cNvSpPr txBox="1"/>
          <p:nvPr/>
        </p:nvSpPr>
        <p:spPr>
          <a:xfrm>
            <a:off x="4247056" y="6335172"/>
            <a:ext cx="4608495"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10.</a:t>
            </a:r>
            <a:r>
              <a:rPr lang="es-MX" sz="1400" dirty="0">
                <a:latin typeface="Arial" panose="020B0604020202020204" pitchFamily="34" charset="0"/>
                <a:cs typeface="Arial" panose="020B0604020202020204" pitchFamily="34" charset="0"/>
              </a:rPr>
              <a:t> Pasos para el acondicionamiento</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BE622163-47C4-23A3-214C-8F1278FD218B}"/>
              </a:ext>
            </a:extLst>
          </p:cNvPr>
          <p:cNvSpPr/>
          <p:nvPr/>
        </p:nvSpPr>
        <p:spPr>
          <a:xfrm>
            <a:off x="5360329" y="4269577"/>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 name="Imagen 6">
            <a:extLst>
              <a:ext uri="{FF2B5EF4-FFF2-40B4-BE49-F238E27FC236}">
                <a16:creationId xmlns:a16="http://schemas.microsoft.com/office/drawing/2014/main" id="{01EC5809-98C9-55DF-5892-54A0B49C31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708" y="2639403"/>
            <a:ext cx="2190073" cy="2910396"/>
          </a:xfrm>
          <a:prstGeom prst="rect">
            <a:avLst/>
          </a:prstGeom>
        </p:spPr>
      </p:pic>
      <p:pic>
        <p:nvPicPr>
          <p:cNvPr id="11" name="Imagen 10">
            <a:extLst>
              <a:ext uri="{FF2B5EF4-FFF2-40B4-BE49-F238E27FC236}">
                <a16:creationId xmlns:a16="http://schemas.microsoft.com/office/drawing/2014/main" id="{5ED13943-29CE-89E6-5B61-F516D9DC785B}"/>
              </a:ext>
            </a:extLst>
          </p:cNvPr>
          <p:cNvPicPr>
            <a:picLocks noChangeAspect="1"/>
          </p:cNvPicPr>
          <p:nvPr/>
        </p:nvPicPr>
        <p:blipFill>
          <a:blip r:embed="rId3" cstate="print">
            <a:extLst>
              <a:ext uri="{28A0092B-C50C-407E-A947-70E740481C1C}">
                <a14:useLocalDpi xmlns:a14="http://schemas.microsoft.com/office/drawing/2010/main" val="0"/>
              </a:ext>
            </a:extLst>
          </a:blip>
          <a:srcRect l="27125" r="24696"/>
          <a:stretch/>
        </p:blipFill>
        <p:spPr>
          <a:xfrm>
            <a:off x="3431573" y="2843920"/>
            <a:ext cx="1814512" cy="2834061"/>
          </a:xfrm>
          <a:prstGeom prst="rect">
            <a:avLst/>
          </a:prstGeom>
        </p:spPr>
      </p:pic>
      <p:pic>
        <p:nvPicPr>
          <p:cNvPr id="13" name="Imagen 12">
            <a:extLst>
              <a:ext uri="{FF2B5EF4-FFF2-40B4-BE49-F238E27FC236}">
                <a16:creationId xmlns:a16="http://schemas.microsoft.com/office/drawing/2014/main" id="{A9A5C0FD-CBA1-34FB-5FD9-62589151D0DC}"/>
              </a:ext>
            </a:extLst>
          </p:cNvPr>
          <p:cNvPicPr>
            <a:picLocks noChangeAspect="1"/>
          </p:cNvPicPr>
          <p:nvPr/>
        </p:nvPicPr>
        <p:blipFill>
          <a:blip r:embed="rId4" cstate="print">
            <a:extLst>
              <a:ext uri="{28A0092B-C50C-407E-A947-70E740481C1C}">
                <a14:useLocalDpi xmlns:a14="http://schemas.microsoft.com/office/drawing/2010/main" val="0"/>
              </a:ext>
            </a:extLst>
          </a:blip>
          <a:srcRect l="16240" r="22711" b="5620"/>
          <a:stretch/>
        </p:blipFill>
        <p:spPr>
          <a:xfrm>
            <a:off x="5976888" y="2722707"/>
            <a:ext cx="2659371" cy="3093742"/>
          </a:xfrm>
          <a:prstGeom prst="rect">
            <a:avLst/>
          </a:prstGeom>
        </p:spPr>
      </p:pic>
      <p:pic>
        <p:nvPicPr>
          <p:cNvPr id="5" name="Imagen 4">
            <a:extLst>
              <a:ext uri="{FF2B5EF4-FFF2-40B4-BE49-F238E27FC236}">
                <a16:creationId xmlns:a16="http://schemas.microsoft.com/office/drawing/2014/main" id="{568EFF55-EB26-127E-FE45-5B534E3056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9259978" y="3145717"/>
            <a:ext cx="3049727" cy="2203706"/>
          </a:xfrm>
          <a:prstGeom prst="rect">
            <a:avLst/>
          </a:prstGeom>
        </p:spPr>
      </p:pic>
      <p:sp>
        <p:nvSpPr>
          <p:cNvPr id="3" name="CuadroTexto 2">
            <a:extLst>
              <a:ext uri="{FF2B5EF4-FFF2-40B4-BE49-F238E27FC236}">
                <a16:creationId xmlns:a16="http://schemas.microsoft.com/office/drawing/2014/main" id="{BE1886FE-0334-3632-BD10-D017A47FC3A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10" name="Imagen 9">
            <a:extLst>
              <a:ext uri="{FF2B5EF4-FFF2-40B4-BE49-F238E27FC236}">
                <a16:creationId xmlns:a16="http://schemas.microsoft.com/office/drawing/2014/main" id="{B9BE66FF-55A2-44A8-09CB-3E958B0E0C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AFC9D1A9-51AB-F08B-89DC-C84A342EE819}"/>
              </a:ext>
            </a:extLst>
          </p:cNvPr>
          <p:cNvSpPr txBox="1"/>
          <p:nvPr/>
        </p:nvSpPr>
        <p:spPr>
          <a:xfrm>
            <a:off x="223054" y="5773274"/>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Se quita el sellado del reactor.</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1133B7CD-6418-74E9-2678-6C5458295D82}"/>
              </a:ext>
            </a:extLst>
          </p:cNvPr>
          <p:cNvSpPr txBox="1"/>
          <p:nvPr/>
        </p:nvSpPr>
        <p:spPr>
          <a:xfrm>
            <a:off x="3317330" y="5816448"/>
            <a:ext cx="2159740"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Se escurre el bagazo de caña.</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573F6437-848F-3A1B-43B9-C84B80A5BFA0}"/>
              </a:ext>
            </a:extLst>
          </p:cNvPr>
          <p:cNvSpPr txBox="1"/>
          <p:nvPr/>
        </p:nvSpPr>
        <p:spPr>
          <a:xfrm>
            <a:off x="6086552" y="5810512"/>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enjuaga en bagazo de caña.</a:t>
            </a:r>
            <a:endParaRPr lang="es-MX" sz="110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D6D53EB2-511C-AE44-2A5A-027B02D66624}"/>
              </a:ext>
            </a:extLst>
          </p:cNvPr>
          <p:cNvSpPr txBox="1"/>
          <p:nvPr/>
        </p:nvSpPr>
        <p:spPr>
          <a:xfrm>
            <a:off x="9670325" y="5810512"/>
            <a:ext cx="2440041"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pone a secar el bagazo de caña.</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648684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BE141C0-F02D-8231-39EE-6C755A3CDCFF}"/>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8" name="Título 1">
            <a:extLst>
              <a:ext uri="{FF2B5EF4-FFF2-40B4-BE49-F238E27FC236}">
                <a16:creationId xmlns:a16="http://schemas.microsoft.com/office/drawing/2014/main" id="{1834A86A-4FE1-FE40-F52D-90299500B6D3}"/>
              </a:ext>
            </a:extLst>
          </p:cNvPr>
          <p:cNvSpPr txBox="1">
            <a:spLocks/>
          </p:cNvSpPr>
          <p:nvPr/>
        </p:nvSpPr>
        <p:spPr>
          <a:xfrm>
            <a:off x="323971" y="994760"/>
            <a:ext cx="2208392" cy="879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Contenido</a:t>
            </a:r>
          </a:p>
        </p:txBody>
      </p:sp>
      <p:sp>
        <p:nvSpPr>
          <p:cNvPr id="9" name="Marcador de contenido 5">
            <a:extLst>
              <a:ext uri="{FF2B5EF4-FFF2-40B4-BE49-F238E27FC236}">
                <a16:creationId xmlns:a16="http://schemas.microsoft.com/office/drawing/2014/main" id="{CCE60F6A-4A64-9733-54AB-52333E3769F3}"/>
              </a:ext>
            </a:extLst>
          </p:cNvPr>
          <p:cNvSpPr txBox="1">
            <a:spLocks/>
          </p:cNvSpPr>
          <p:nvPr/>
        </p:nvSpPr>
        <p:spPr>
          <a:xfrm>
            <a:off x="1170934" y="1625302"/>
            <a:ext cx="5183213" cy="5155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s-MX" sz="2000" dirty="0">
                <a:latin typeface="Arial" panose="020B0604020202020204" pitchFamily="34" charset="0"/>
                <a:cs typeface="Arial" panose="020B0604020202020204" pitchFamily="34" charset="0"/>
              </a:rPr>
              <a:t>Introducción</a:t>
            </a:r>
          </a:p>
          <a:p>
            <a:pPr marL="514350" indent="-514350">
              <a:buFont typeface="+mj-lt"/>
              <a:buAutoNum type="arabicPeriod"/>
            </a:pPr>
            <a:r>
              <a:rPr lang="es-MX" sz="2000" dirty="0">
                <a:latin typeface="Arial" panose="020B0604020202020204" pitchFamily="34" charset="0"/>
                <a:cs typeface="Arial" panose="020B0604020202020204" pitchFamily="34" charset="0"/>
              </a:rPr>
              <a:t>Objetivos</a:t>
            </a:r>
          </a:p>
          <a:p>
            <a:pPr marL="514350" indent="-514350">
              <a:buFont typeface="+mj-lt"/>
              <a:buAutoNum type="arabicPeriod"/>
            </a:pPr>
            <a:r>
              <a:rPr lang="es-MX" sz="2000" dirty="0">
                <a:latin typeface="Arial" panose="020B0604020202020204" pitchFamily="34" charset="0"/>
                <a:cs typeface="Arial" panose="020B0604020202020204" pitchFamily="34" charset="0"/>
              </a:rPr>
              <a:t>Metas</a:t>
            </a:r>
          </a:p>
          <a:p>
            <a:pPr marL="514350" indent="-514350">
              <a:buFont typeface="+mj-lt"/>
              <a:buAutoNum type="arabicPeriod"/>
            </a:pPr>
            <a:r>
              <a:rPr lang="es-MX" sz="2000" dirty="0">
                <a:latin typeface="Arial" panose="020B0604020202020204" pitchFamily="34" charset="0"/>
                <a:cs typeface="Arial" panose="020B0604020202020204" pitchFamily="34" charset="0"/>
              </a:rPr>
              <a:t>Marco teórico </a:t>
            </a:r>
          </a:p>
          <a:p>
            <a:pPr marL="514350" indent="-514350">
              <a:buFont typeface="+mj-lt"/>
              <a:buAutoNum type="arabicPeriod"/>
            </a:pPr>
            <a:r>
              <a:rPr lang="es-MX" sz="2000" dirty="0">
                <a:latin typeface="Arial" panose="020B0604020202020204" pitchFamily="34" charset="0"/>
                <a:cs typeface="Arial" panose="020B0604020202020204" pitchFamily="34" charset="0"/>
              </a:rPr>
              <a:t>Sistema </a:t>
            </a:r>
          </a:p>
          <a:p>
            <a:pPr marL="514350" indent="-514350">
              <a:buFont typeface="+mj-lt"/>
              <a:buAutoNum type="arabicPeriod"/>
            </a:pPr>
            <a:r>
              <a:rPr lang="es-MX" sz="2000" dirty="0">
                <a:latin typeface="Arial" panose="020B0604020202020204" pitchFamily="34" charset="0"/>
                <a:cs typeface="Arial" panose="020B0604020202020204" pitchFamily="34" charset="0"/>
              </a:rPr>
              <a:t>Diseño de experimentos</a:t>
            </a:r>
          </a:p>
          <a:p>
            <a:pPr marL="514350" indent="-514350">
              <a:buFont typeface="+mj-lt"/>
              <a:buAutoNum type="arabicPeriod"/>
            </a:pPr>
            <a:r>
              <a:rPr lang="es-MX" sz="2000" dirty="0">
                <a:latin typeface="Arial" panose="020B0604020202020204" pitchFamily="34" charset="0"/>
                <a:cs typeface="Arial" panose="020B0604020202020204" pitchFamily="34" charset="0"/>
              </a:rPr>
              <a:t>Implementación</a:t>
            </a:r>
          </a:p>
          <a:p>
            <a:pPr marL="514350" indent="-514350">
              <a:buFont typeface="+mj-lt"/>
              <a:buAutoNum type="arabicPeriod"/>
            </a:pPr>
            <a:r>
              <a:rPr lang="es-MX" sz="2000" dirty="0">
                <a:latin typeface="Arial" panose="020B0604020202020204" pitchFamily="34" charset="0"/>
                <a:cs typeface="Arial" panose="020B0604020202020204" pitchFamily="34" charset="0"/>
              </a:rPr>
              <a:t>Resultados</a:t>
            </a:r>
          </a:p>
          <a:p>
            <a:pPr marL="514350" indent="-514350">
              <a:buFont typeface="+mj-lt"/>
              <a:buAutoNum type="arabicPeriod"/>
            </a:pPr>
            <a:r>
              <a:rPr lang="es-MX" sz="2000" dirty="0">
                <a:latin typeface="Arial" panose="020B0604020202020204" pitchFamily="34" charset="0"/>
                <a:cs typeface="Arial" panose="020B0604020202020204" pitchFamily="34" charset="0"/>
              </a:rPr>
              <a:t>Costos en la producción de bioetanol</a:t>
            </a:r>
          </a:p>
          <a:p>
            <a:pPr marL="514350" indent="-514350">
              <a:buFont typeface="+mj-lt"/>
              <a:buAutoNum type="arabicPeriod"/>
            </a:pPr>
            <a:r>
              <a:rPr lang="es-MX" sz="2000" dirty="0">
                <a:latin typeface="Arial" panose="020B0604020202020204" pitchFamily="34" charset="0"/>
                <a:cs typeface="Arial" panose="020B0604020202020204" pitchFamily="34" charset="0"/>
              </a:rPr>
              <a:t>Comparativa de resultados</a:t>
            </a:r>
          </a:p>
          <a:p>
            <a:pPr marL="514350" indent="-514350">
              <a:buFont typeface="+mj-lt"/>
              <a:buAutoNum type="arabicPeriod"/>
            </a:pPr>
            <a:r>
              <a:rPr lang="es-MX" sz="2000" dirty="0">
                <a:latin typeface="Arial" panose="020B0604020202020204" pitchFamily="34" charset="0"/>
                <a:cs typeface="Arial" panose="020B0604020202020204" pitchFamily="34" charset="0"/>
              </a:rPr>
              <a:t>Conclusiones </a:t>
            </a:r>
          </a:p>
          <a:p>
            <a:pPr marL="514350" indent="-514350">
              <a:buFont typeface="+mj-lt"/>
              <a:buAutoNum type="arabicPeriod"/>
            </a:pPr>
            <a:r>
              <a:rPr lang="es-MX" sz="2000" dirty="0">
                <a:latin typeface="Arial" panose="020B0604020202020204" pitchFamily="34" charset="0"/>
                <a:cs typeface="Arial" panose="020B0604020202020204" pitchFamily="34" charset="0"/>
              </a:rPr>
              <a:t>Cronograma</a:t>
            </a:r>
          </a:p>
          <a:p>
            <a:pPr marL="514350" indent="-514350">
              <a:buFont typeface="+mj-lt"/>
              <a:buAutoNum type="arabicPeriod"/>
            </a:pPr>
            <a:r>
              <a:rPr lang="es-MX" sz="2000" dirty="0">
                <a:latin typeface="Arial" panose="020B0604020202020204" pitchFamily="34" charset="0"/>
                <a:cs typeface="Arial" panose="020B0604020202020204" pitchFamily="34" charset="0"/>
              </a:rPr>
              <a:t>Referencias</a:t>
            </a:r>
          </a:p>
        </p:txBody>
      </p:sp>
    </p:spTree>
    <p:extLst>
      <p:ext uri="{BB962C8B-B14F-4D97-AF65-F5344CB8AC3E}">
        <p14:creationId xmlns:p14="http://schemas.microsoft.com/office/powerpoint/2010/main" val="247301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79BA4-8A49-E793-2D1F-CB111F3D36F7}"/>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048B38AF-25BD-84D7-03E9-D2E81918469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20</a:t>
            </a:fld>
            <a:endParaRPr lang="es-MX" dirty="0">
              <a:solidFill>
                <a:srgbClr val="130147"/>
              </a:solidFill>
            </a:endParaRPr>
          </a:p>
        </p:txBody>
      </p:sp>
      <p:sp>
        <p:nvSpPr>
          <p:cNvPr id="6" name="CuadroTexto 5">
            <a:extLst>
              <a:ext uri="{FF2B5EF4-FFF2-40B4-BE49-F238E27FC236}">
                <a16:creationId xmlns:a16="http://schemas.microsoft.com/office/drawing/2014/main" id="{4E598FA6-CE04-9F29-6F43-98FC5901B657}"/>
              </a:ext>
            </a:extLst>
          </p:cNvPr>
          <p:cNvSpPr txBox="1"/>
          <p:nvPr/>
        </p:nvSpPr>
        <p:spPr>
          <a:xfrm>
            <a:off x="312708" y="1342209"/>
            <a:ext cx="7960024"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Hidrolisis y fermentación</a:t>
            </a:r>
          </a:p>
        </p:txBody>
      </p:sp>
      <p:sp>
        <p:nvSpPr>
          <p:cNvPr id="22" name="Flecha: a la derecha 21">
            <a:extLst>
              <a:ext uri="{FF2B5EF4-FFF2-40B4-BE49-F238E27FC236}">
                <a16:creationId xmlns:a16="http://schemas.microsoft.com/office/drawing/2014/main" id="{493CB786-FD02-F4A0-2BB3-422659F85B49}"/>
              </a:ext>
            </a:extLst>
          </p:cNvPr>
          <p:cNvSpPr/>
          <p:nvPr/>
        </p:nvSpPr>
        <p:spPr>
          <a:xfrm>
            <a:off x="2878081" y="4125676"/>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3F17B189-E309-ED2C-E3F2-DF366D01747A}"/>
              </a:ext>
            </a:extLst>
          </p:cNvPr>
          <p:cNvSpPr/>
          <p:nvPr/>
        </p:nvSpPr>
        <p:spPr>
          <a:xfrm>
            <a:off x="8854472" y="4108423"/>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CuadroTexto 23">
            <a:extLst>
              <a:ext uri="{FF2B5EF4-FFF2-40B4-BE49-F238E27FC236}">
                <a16:creationId xmlns:a16="http://schemas.microsoft.com/office/drawing/2014/main" id="{8906E5DF-ABEE-309B-6831-479AED88CD78}"/>
              </a:ext>
            </a:extLst>
          </p:cNvPr>
          <p:cNvSpPr txBox="1"/>
          <p:nvPr/>
        </p:nvSpPr>
        <p:spPr>
          <a:xfrm>
            <a:off x="4833523" y="6417091"/>
            <a:ext cx="332501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11.</a:t>
            </a:r>
            <a:r>
              <a:rPr lang="es-MX" sz="1400" dirty="0">
                <a:latin typeface="Arial" panose="020B0604020202020204" pitchFamily="34" charset="0"/>
                <a:cs typeface="Arial" panose="020B0604020202020204" pitchFamily="34" charset="0"/>
              </a:rPr>
              <a:t> Pasos para la SSF</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80D0AB23-FB09-BB40-E3AB-B19406F50A38}"/>
              </a:ext>
            </a:extLst>
          </p:cNvPr>
          <p:cNvSpPr/>
          <p:nvPr/>
        </p:nvSpPr>
        <p:spPr>
          <a:xfrm>
            <a:off x="5931081" y="4108423"/>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8" name="Imagen 17">
            <a:extLst>
              <a:ext uri="{FF2B5EF4-FFF2-40B4-BE49-F238E27FC236}">
                <a16:creationId xmlns:a16="http://schemas.microsoft.com/office/drawing/2014/main" id="{D3BBBA50-FA97-5173-E2AD-ECEA56907E59}"/>
              </a:ext>
            </a:extLst>
          </p:cNvPr>
          <p:cNvPicPr>
            <a:picLocks noChangeAspect="1"/>
          </p:cNvPicPr>
          <p:nvPr/>
        </p:nvPicPr>
        <p:blipFill>
          <a:blip r:embed="rId2" cstate="print">
            <a:extLst>
              <a:ext uri="{28A0092B-C50C-407E-A947-70E740481C1C}">
                <a14:useLocalDpi xmlns:a14="http://schemas.microsoft.com/office/drawing/2010/main" val="0"/>
              </a:ext>
            </a:extLst>
          </a:blip>
          <a:srcRect l="22853" t="27237" r="10001" b="10628"/>
          <a:stretch/>
        </p:blipFill>
        <p:spPr>
          <a:xfrm>
            <a:off x="102983" y="2534496"/>
            <a:ext cx="2688834" cy="3365181"/>
          </a:xfrm>
          <a:prstGeom prst="rect">
            <a:avLst/>
          </a:prstGeom>
        </p:spPr>
      </p:pic>
      <p:pic>
        <p:nvPicPr>
          <p:cNvPr id="34" name="Imagen 33">
            <a:extLst>
              <a:ext uri="{FF2B5EF4-FFF2-40B4-BE49-F238E27FC236}">
                <a16:creationId xmlns:a16="http://schemas.microsoft.com/office/drawing/2014/main" id="{81221FAC-FA40-9DAC-5E65-2F25D0A6BB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3323" y="2534496"/>
            <a:ext cx="2166050" cy="3313875"/>
          </a:xfrm>
          <a:prstGeom prst="rect">
            <a:avLst/>
          </a:prstGeom>
        </p:spPr>
      </p:pic>
      <p:pic>
        <p:nvPicPr>
          <p:cNvPr id="5" name="Imagen 4">
            <a:extLst>
              <a:ext uri="{FF2B5EF4-FFF2-40B4-BE49-F238E27FC236}">
                <a16:creationId xmlns:a16="http://schemas.microsoft.com/office/drawing/2014/main" id="{412894BC-62AA-C674-9DDC-613EA44CD0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2315" y="2585802"/>
            <a:ext cx="2204817" cy="3313875"/>
          </a:xfrm>
          <a:prstGeom prst="rect">
            <a:avLst/>
          </a:prstGeom>
        </p:spPr>
      </p:pic>
      <p:pic>
        <p:nvPicPr>
          <p:cNvPr id="10" name="Imagen 9">
            <a:extLst>
              <a:ext uri="{FF2B5EF4-FFF2-40B4-BE49-F238E27FC236}">
                <a16:creationId xmlns:a16="http://schemas.microsoft.com/office/drawing/2014/main" id="{B6C622AF-7E3A-08FD-846E-6C09DF885A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2708" y="2534497"/>
            <a:ext cx="2037101" cy="3313875"/>
          </a:xfrm>
          <a:prstGeom prst="rect">
            <a:avLst/>
          </a:prstGeom>
        </p:spPr>
      </p:pic>
      <p:sp>
        <p:nvSpPr>
          <p:cNvPr id="3" name="CuadroTexto 2">
            <a:extLst>
              <a:ext uri="{FF2B5EF4-FFF2-40B4-BE49-F238E27FC236}">
                <a16:creationId xmlns:a16="http://schemas.microsoft.com/office/drawing/2014/main" id="{371EDD08-0FEA-91EF-8CAB-A57FBE3DE2FF}"/>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933904AE-8638-43E3-A870-1296EF2B01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864E3E62-FDD6-B495-0BBE-EF1334CC7A0E}"/>
              </a:ext>
            </a:extLst>
          </p:cNvPr>
          <p:cNvSpPr txBox="1"/>
          <p:nvPr/>
        </p:nvSpPr>
        <p:spPr>
          <a:xfrm>
            <a:off x="227379" y="6019885"/>
            <a:ext cx="2440041"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Pesaje de insumos.</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FB3B1173-2D54-D951-7362-E98B7675BAB3}"/>
              </a:ext>
            </a:extLst>
          </p:cNvPr>
          <p:cNvSpPr txBox="1"/>
          <p:nvPr/>
        </p:nvSpPr>
        <p:spPr>
          <a:xfrm>
            <a:off x="3442996" y="6019885"/>
            <a:ext cx="2565917"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Los insumos se incorporan en el biorreactor.</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077728F1-9A93-5B3F-24C9-09F3419292BE}"/>
              </a:ext>
            </a:extLst>
          </p:cNvPr>
          <p:cNvSpPr txBox="1"/>
          <p:nvPr/>
        </p:nvSpPr>
        <p:spPr>
          <a:xfrm>
            <a:off x="6614477" y="6055774"/>
            <a:ext cx="223999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mide el </a:t>
            </a:r>
            <a:r>
              <a:rPr lang="es-MX" sz="1100" i="1" dirty="0" err="1">
                <a:latin typeface="Arial" panose="020B0604020202020204" pitchFamily="34" charset="0"/>
                <a:cs typeface="Arial" panose="020B0604020202020204" pitchFamily="34" charset="0"/>
              </a:rPr>
              <a:t>Ph</a:t>
            </a:r>
            <a:r>
              <a:rPr lang="es-MX" sz="1100" i="1" dirty="0">
                <a:latin typeface="Arial" panose="020B0604020202020204" pitchFamily="34" charset="0"/>
                <a:cs typeface="Arial" panose="020B0604020202020204" pitchFamily="34" charset="0"/>
              </a:rPr>
              <a:t> de la mezcla.</a:t>
            </a:r>
            <a:endParaRPr lang="es-MX" sz="1100" dirty="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FD2853C6-C643-3335-05BA-F7AF0E200465}"/>
              </a:ext>
            </a:extLst>
          </p:cNvPr>
          <p:cNvSpPr txBox="1"/>
          <p:nvPr/>
        </p:nvSpPr>
        <p:spPr>
          <a:xfrm>
            <a:off x="9626798" y="6029673"/>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conectan los sensores y se sella el biorreactor.</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145141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A6A84-B59F-8206-334E-0634E8C57A0D}"/>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33E97F0-E58E-8578-B05A-003C4F051A8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21</a:t>
            </a:fld>
            <a:endParaRPr lang="es-MX" dirty="0">
              <a:solidFill>
                <a:srgbClr val="130147"/>
              </a:solidFill>
            </a:endParaRPr>
          </a:p>
        </p:txBody>
      </p:sp>
      <p:sp>
        <p:nvSpPr>
          <p:cNvPr id="6" name="CuadroTexto 5">
            <a:extLst>
              <a:ext uri="{FF2B5EF4-FFF2-40B4-BE49-F238E27FC236}">
                <a16:creationId xmlns:a16="http://schemas.microsoft.com/office/drawing/2014/main" id="{B836048F-C280-0138-FA11-6F2FDAE6E75B}"/>
              </a:ext>
            </a:extLst>
          </p:cNvPr>
          <p:cNvSpPr txBox="1"/>
          <p:nvPr/>
        </p:nvSpPr>
        <p:spPr>
          <a:xfrm>
            <a:off x="312708" y="1342209"/>
            <a:ext cx="11772900" cy="553998"/>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Experimentación: Acondicionamiento en la hidrolisis y fermentación</a:t>
            </a:r>
          </a:p>
        </p:txBody>
      </p:sp>
      <p:sp>
        <p:nvSpPr>
          <p:cNvPr id="22" name="Flecha: a la derecha 21">
            <a:extLst>
              <a:ext uri="{FF2B5EF4-FFF2-40B4-BE49-F238E27FC236}">
                <a16:creationId xmlns:a16="http://schemas.microsoft.com/office/drawing/2014/main" id="{5616F73B-7F51-20E0-8249-4F81158AFE98}"/>
              </a:ext>
            </a:extLst>
          </p:cNvPr>
          <p:cNvSpPr/>
          <p:nvPr/>
        </p:nvSpPr>
        <p:spPr>
          <a:xfrm>
            <a:off x="3477738" y="4232441"/>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C0FCE05D-9E60-2D51-C8D7-1011D0D491F4}"/>
              </a:ext>
            </a:extLst>
          </p:cNvPr>
          <p:cNvSpPr/>
          <p:nvPr/>
        </p:nvSpPr>
        <p:spPr>
          <a:xfrm>
            <a:off x="9108183" y="4298201"/>
            <a:ext cx="654234" cy="166024"/>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CuadroTexto 23">
            <a:extLst>
              <a:ext uri="{FF2B5EF4-FFF2-40B4-BE49-F238E27FC236}">
                <a16:creationId xmlns:a16="http://schemas.microsoft.com/office/drawing/2014/main" id="{CEAAA8E1-0029-FD59-D43C-3430826AD07F}"/>
              </a:ext>
            </a:extLst>
          </p:cNvPr>
          <p:cNvSpPr txBox="1"/>
          <p:nvPr/>
        </p:nvSpPr>
        <p:spPr>
          <a:xfrm>
            <a:off x="4127285" y="6298689"/>
            <a:ext cx="455431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12.</a:t>
            </a:r>
            <a:r>
              <a:rPr lang="es-MX" sz="1400" dirty="0">
                <a:latin typeface="Arial" panose="020B0604020202020204" pitchFamily="34" charset="0"/>
                <a:cs typeface="Arial" panose="020B0604020202020204" pitchFamily="34" charset="0"/>
              </a:rPr>
              <a:t> Pasos para el acondicionamiento de SSF</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12" name="Flecha: a la derecha 11">
            <a:extLst>
              <a:ext uri="{FF2B5EF4-FFF2-40B4-BE49-F238E27FC236}">
                <a16:creationId xmlns:a16="http://schemas.microsoft.com/office/drawing/2014/main" id="{54AE7542-E207-3C7E-32D9-F007E93772D8}"/>
              </a:ext>
            </a:extLst>
          </p:cNvPr>
          <p:cNvSpPr/>
          <p:nvPr/>
        </p:nvSpPr>
        <p:spPr>
          <a:xfrm>
            <a:off x="6473273" y="4232441"/>
            <a:ext cx="564948" cy="183277"/>
          </a:xfrm>
          <a:prstGeom prst="rightArrow">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 name="Imagen 15">
            <a:extLst>
              <a:ext uri="{FF2B5EF4-FFF2-40B4-BE49-F238E27FC236}">
                <a16:creationId xmlns:a16="http://schemas.microsoft.com/office/drawing/2014/main" id="{253546DF-DD0B-E479-C9B7-22926735DD4C}"/>
              </a:ext>
            </a:extLst>
          </p:cNvPr>
          <p:cNvPicPr>
            <a:picLocks noChangeAspect="1"/>
          </p:cNvPicPr>
          <p:nvPr/>
        </p:nvPicPr>
        <p:blipFill>
          <a:blip r:embed="rId2"/>
          <a:stretch>
            <a:fillRect/>
          </a:stretch>
        </p:blipFill>
        <p:spPr>
          <a:xfrm>
            <a:off x="7177753" y="2332613"/>
            <a:ext cx="1665116" cy="3297372"/>
          </a:xfrm>
          <a:prstGeom prst="rect">
            <a:avLst/>
          </a:prstGeom>
        </p:spPr>
      </p:pic>
      <p:pic>
        <p:nvPicPr>
          <p:cNvPr id="5" name="Imagen 4">
            <a:extLst>
              <a:ext uri="{FF2B5EF4-FFF2-40B4-BE49-F238E27FC236}">
                <a16:creationId xmlns:a16="http://schemas.microsoft.com/office/drawing/2014/main" id="{F01B2B80-EB3F-4144-2C29-BAA49FFD94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0799" y="2398427"/>
            <a:ext cx="2203646" cy="3284458"/>
          </a:xfrm>
          <a:prstGeom prst="rect">
            <a:avLst/>
          </a:prstGeom>
        </p:spPr>
      </p:pic>
      <p:pic>
        <p:nvPicPr>
          <p:cNvPr id="13" name="Imagen 12">
            <a:extLst>
              <a:ext uri="{FF2B5EF4-FFF2-40B4-BE49-F238E27FC236}">
                <a16:creationId xmlns:a16="http://schemas.microsoft.com/office/drawing/2014/main" id="{86EB9DF0-AEE6-4B78-0E83-53667F68BDF4}"/>
              </a:ext>
            </a:extLst>
          </p:cNvPr>
          <p:cNvPicPr>
            <a:picLocks noChangeAspect="1"/>
          </p:cNvPicPr>
          <p:nvPr/>
        </p:nvPicPr>
        <p:blipFill>
          <a:blip r:embed="rId4" cstate="print">
            <a:extLst>
              <a:ext uri="{28A0092B-C50C-407E-A947-70E740481C1C}">
                <a14:useLocalDpi xmlns:a14="http://schemas.microsoft.com/office/drawing/2010/main" val="0"/>
              </a:ext>
            </a:extLst>
          </a:blip>
          <a:srcRect b="24528"/>
          <a:stretch/>
        </p:blipFill>
        <p:spPr>
          <a:xfrm>
            <a:off x="9997640" y="2266799"/>
            <a:ext cx="1665116" cy="3297372"/>
          </a:xfrm>
          <a:prstGeom prst="rect">
            <a:avLst/>
          </a:prstGeom>
        </p:spPr>
      </p:pic>
      <p:pic>
        <p:nvPicPr>
          <p:cNvPr id="17" name="Imagen 16">
            <a:extLst>
              <a:ext uri="{FF2B5EF4-FFF2-40B4-BE49-F238E27FC236}">
                <a16:creationId xmlns:a16="http://schemas.microsoft.com/office/drawing/2014/main" id="{DE5BA4C0-0C58-CDE2-D155-13EB250427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162" y="2266799"/>
            <a:ext cx="2580323" cy="3429000"/>
          </a:xfrm>
          <a:prstGeom prst="rect">
            <a:avLst/>
          </a:prstGeom>
        </p:spPr>
      </p:pic>
      <p:sp>
        <p:nvSpPr>
          <p:cNvPr id="3" name="CuadroTexto 2">
            <a:extLst>
              <a:ext uri="{FF2B5EF4-FFF2-40B4-BE49-F238E27FC236}">
                <a16:creationId xmlns:a16="http://schemas.microsoft.com/office/drawing/2014/main" id="{E21115FB-270F-FDEE-671C-2B3AC75E43E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E7DEB2E1-8B3C-3139-0F63-1A3048C718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6DEA094C-37F5-3A7E-711F-AA8006D084E3}"/>
              </a:ext>
            </a:extLst>
          </p:cNvPr>
          <p:cNvSpPr txBox="1"/>
          <p:nvPr/>
        </p:nvSpPr>
        <p:spPr>
          <a:xfrm>
            <a:off x="868325" y="5804781"/>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(a). </a:t>
            </a:r>
            <a:r>
              <a:rPr lang="es-MX" sz="1100" i="1" dirty="0">
                <a:latin typeface="Arial" panose="020B0604020202020204" pitchFamily="34" charset="0"/>
                <a:cs typeface="Arial" panose="020B0604020202020204" pitchFamily="34" charset="0"/>
              </a:rPr>
              <a:t>Se quita el sellado del  biorreactor.  </a:t>
            </a:r>
            <a:endParaRPr lang="es-MX" sz="11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5B83D619-1601-5EB5-D1F1-7933D3D7BA59}"/>
              </a:ext>
            </a:extLst>
          </p:cNvPr>
          <p:cNvSpPr txBox="1"/>
          <p:nvPr/>
        </p:nvSpPr>
        <p:spPr>
          <a:xfrm>
            <a:off x="4259427" y="5804781"/>
            <a:ext cx="2239995" cy="261610"/>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(b). </a:t>
            </a:r>
            <a:r>
              <a:rPr lang="es-MX" sz="1100" i="1" dirty="0">
                <a:latin typeface="Arial" panose="020B0604020202020204" pitchFamily="34" charset="0"/>
                <a:cs typeface="Arial" panose="020B0604020202020204" pitchFamily="34" charset="0"/>
              </a:rPr>
              <a:t>Se mide el </a:t>
            </a:r>
            <a:r>
              <a:rPr lang="es-MX" sz="1100" i="1" dirty="0" err="1">
                <a:latin typeface="Arial" panose="020B0604020202020204" pitchFamily="34" charset="0"/>
                <a:cs typeface="Arial" panose="020B0604020202020204" pitchFamily="34" charset="0"/>
              </a:rPr>
              <a:t>Ph</a:t>
            </a:r>
            <a:r>
              <a:rPr lang="es-MX" sz="1100" i="1" dirty="0">
                <a:latin typeface="Arial" panose="020B0604020202020204" pitchFamily="34" charset="0"/>
                <a:cs typeface="Arial" panose="020B0604020202020204" pitchFamily="34" charset="0"/>
              </a:rPr>
              <a:t> de la mezcla.</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67B4D33B-D016-B05E-C11A-1E2A02613823}"/>
              </a:ext>
            </a:extLst>
          </p:cNvPr>
          <p:cNvSpPr txBox="1"/>
          <p:nvPr/>
        </p:nvSpPr>
        <p:spPr>
          <a:xfrm>
            <a:off x="6843687" y="5804781"/>
            <a:ext cx="2239995"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(c). </a:t>
            </a:r>
            <a:r>
              <a:rPr lang="es-MX" sz="1100" i="1" dirty="0">
                <a:latin typeface="Arial" panose="020B0604020202020204" pitchFamily="34" charset="0"/>
                <a:cs typeface="Arial" panose="020B0604020202020204" pitchFamily="34" charset="0"/>
              </a:rPr>
              <a:t>Se coloca la mezcla en un recipiente hermético. </a:t>
            </a:r>
            <a:endParaRPr lang="es-MX" sz="11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840F2C13-23EE-5710-355B-55D04ADB0CE3}"/>
              </a:ext>
            </a:extLst>
          </p:cNvPr>
          <p:cNvSpPr txBox="1"/>
          <p:nvPr/>
        </p:nvSpPr>
        <p:spPr>
          <a:xfrm>
            <a:off x="9897113" y="5802934"/>
            <a:ext cx="2056493" cy="430887"/>
          </a:xfrm>
          <a:prstGeom prst="rect">
            <a:avLst/>
          </a:prstGeom>
          <a:noFill/>
        </p:spPr>
        <p:txBody>
          <a:bodyPr wrap="square" rtlCol="0">
            <a:spAutoFit/>
          </a:bodyPr>
          <a:lstStyle/>
          <a:p>
            <a:r>
              <a:rPr lang="es-MX" sz="1100" b="1" i="1" dirty="0">
                <a:latin typeface="Arial" panose="020B0604020202020204" pitchFamily="34" charset="0"/>
                <a:cs typeface="Arial" panose="020B0604020202020204" pitchFamily="34" charset="0"/>
              </a:rPr>
              <a:t>(d). </a:t>
            </a:r>
            <a:r>
              <a:rPr lang="es-MX" sz="1100" i="1" dirty="0">
                <a:latin typeface="Arial" panose="020B0604020202020204" pitchFamily="34" charset="0"/>
                <a:cs typeface="Arial" panose="020B0604020202020204" pitchFamily="34" charset="0"/>
              </a:rPr>
              <a:t>Se mide el porcentaje de alcohol. </a:t>
            </a:r>
            <a:endParaRPr lang="es-MX"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67669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5B8A7-E5D2-857B-A7BB-236DABFAE6C9}"/>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4EEC756C-DD81-A144-81BD-AAAE07BE2FE6}"/>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22</a:t>
            </a:fld>
            <a:endParaRPr lang="es-MX" dirty="0">
              <a:solidFill>
                <a:srgbClr val="130147"/>
              </a:solidFill>
            </a:endParaRPr>
          </a:p>
        </p:txBody>
      </p:sp>
      <p:graphicFrame>
        <p:nvGraphicFramePr>
          <p:cNvPr id="3" name="Tabla 2">
            <a:extLst>
              <a:ext uri="{FF2B5EF4-FFF2-40B4-BE49-F238E27FC236}">
                <a16:creationId xmlns:a16="http://schemas.microsoft.com/office/drawing/2014/main" id="{6721E260-1340-71FF-FFE7-4B6199E4C03A}"/>
              </a:ext>
            </a:extLst>
          </p:cNvPr>
          <p:cNvGraphicFramePr>
            <a:graphicFrameLocks noGrp="1"/>
          </p:cNvGraphicFramePr>
          <p:nvPr>
            <p:extLst>
              <p:ext uri="{D42A27DB-BD31-4B8C-83A1-F6EECF244321}">
                <p14:modId xmlns:p14="http://schemas.microsoft.com/office/powerpoint/2010/main" val="1868054537"/>
              </p:ext>
            </p:extLst>
          </p:nvPr>
        </p:nvGraphicFramePr>
        <p:xfrm>
          <a:off x="659429" y="2236038"/>
          <a:ext cx="10046341" cy="4461153"/>
        </p:xfrm>
        <a:graphic>
          <a:graphicData uri="http://schemas.openxmlformats.org/drawingml/2006/table">
            <a:tbl>
              <a:tblPr>
                <a:tableStyleId>{5C22544A-7EE6-4342-B048-85BDC9FD1C3A}</a:tableStyleId>
              </a:tblPr>
              <a:tblGrid>
                <a:gridCol w="2165534">
                  <a:extLst>
                    <a:ext uri="{9D8B030D-6E8A-4147-A177-3AD203B41FA5}">
                      <a16:colId xmlns:a16="http://schemas.microsoft.com/office/drawing/2014/main" val="3605769304"/>
                    </a:ext>
                  </a:extLst>
                </a:gridCol>
                <a:gridCol w="1687397">
                  <a:extLst>
                    <a:ext uri="{9D8B030D-6E8A-4147-A177-3AD203B41FA5}">
                      <a16:colId xmlns:a16="http://schemas.microsoft.com/office/drawing/2014/main" val="3841855854"/>
                    </a:ext>
                  </a:extLst>
                </a:gridCol>
                <a:gridCol w="1630838">
                  <a:extLst>
                    <a:ext uri="{9D8B030D-6E8A-4147-A177-3AD203B41FA5}">
                      <a16:colId xmlns:a16="http://schemas.microsoft.com/office/drawing/2014/main" val="1703575681"/>
                    </a:ext>
                  </a:extLst>
                </a:gridCol>
                <a:gridCol w="1904146">
                  <a:extLst>
                    <a:ext uri="{9D8B030D-6E8A-4147-A177-3AD203B41FA5}">
                      <a16:colId xmlns:a16="http://schemas.microsoft.com/office/drawing/2014/main" val="2938258515"/>
                    </a:ext>
                  </a:extLst>
                </a:gridCol>
                <a:gridCol w="1555491">
                  <a:extLst>
                    <a:ext uri="{9D8B030D-6E8A-4147-A177-3AD203B41FA5}">
                      <a16:colId xmlns:a16="http://schemas.microsoft.com/office/drawing/2014/main" val="2074176639"/>
                    </a:ext>
                  </a:extLst>
                </a:gridCol>
                <a:gridCol w="1102935">
                  <a:extLst>
                    <a:ext uri="{9D8B030D-6E8A-4147-A177-3AD203B41FA5}">
                      <a16:colId xmlns:a16="http://schemas.microsoft.com/office/drawing/2014/main" val="2432302777"/>
                    </a:ext>
                  </a:extLst>
                </a:gridCol>
              </a:tblGrid>
              <a:tr h="900010">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Temperatura </a:t>
                      </a:r>
                    </a:p>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Tamaño de bagazo</a:t>
                      </a:r>
                      <a:endParaRPr lang="es-MX" sz="1600" b="0"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energético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SSF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Producción</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de alcohol</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40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2.56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30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4.55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2.7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58035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3.01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6304268"/>
                  </a:ext>
                </a:extLst>
              </a:tr>
            </a:tbl>
          </a:graphicData>
        </a:graphic>
      </p:graphicFrame>
      <p:sp>
        <p:nvSpPr>
          <p:cNvPr id="10" name="Título 1">
            <a:extLst>
              <a:ext uri="{FF2B5EF4-FFF2-40B4-BE49-F238E27FC236}">
                <a16:creationId xmlns:a16="http://schemas.microsoft.com/office/drawing/2014/main" id="{1DC7DD31-F888-B1A7-654F-AFE8AB621DCE}"/>
              </a:ext>
            </a:extLst>
          </p:cNvPr>
          <p:cNvSpPr txBox="1">
            <a:spLocks/>
          </p:cNvSpPr>
          <p:nvPr/>
        </p:nvSpPr>
        <p:spPr>
          <a:xfrm>
            <a:off x="87340" y="994416"/>
            <a:ext cx="5531646"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SSF  Biológico </a:t>
            </a:r>
          </a:p>
        </p:txBody>
      </p:sp>
      <p:sp>
        <p:nvSpPr>
          <p:cNvPr id="11" name="CuadroTexto 10">
            <a:extLst>
              <a:ext uri="{FF2B5EF4-FFF2-40B4-BE49-F238E27FC236}">
                <a16:creationId xmlns:a16="http://schemas.microsoft.com/office/drawing/2014/main" id="{2A1666B5-DAF1-F708-2B0B-1CA4615119EF}"/>
              </a:ext>
            </a:extLst>
          </p:cNvPr>
          <p:cNvSpPr txBox="1"/>
          <p:nvPr/>
        </p:nvSpPr>
        <p:spPr>
          <a:xfrm>
            <a:off x="630387" y="1928261"/>
            <a:ext cx="543346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4.</a:t>
            </a:r>
            <a:r>
              <a:rPr lang="es-MX" sz="1400" dirty="0">
                <a:latin typeface="Arial" panose="020B0604020202020204" pitchFamily="34" charset="0"/>
                <a:cs typeface="Arial" panose="020B0604020202020204" pitchFamily="34" charset="0"/>
              </a:rPr>
              <a:t> SSF para pretratamiento bilógico.</a:t>
            </a:r>
          </a:p>
        </p:txBody>
      </p:sp>
      <p:sp>
        <p:nvSpPr>
          <p:cNvPr id="5" name="CuadroTexto 4">
            <a:extLst>
              <a:ext uri="{FF2B5EF4-FFF2-40B4-BE49-F238E27FC236}">
                <a16:creationId xmlns:a16="http://schemas.microsoft.com/office/drawing/2014/main" id="{ED869945-8DF5-FA7F-77CD-9C2E079CC89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CEA2A485-ACC3-7432-A1DD-EDBF56897C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4" name="CuadroTexto 3">
            <a:extLst>
              <a:ext uri="{FF2B5EF4-FFF2-40B4-BE49-F238E27FC236}">
                <a16:creationId xmlns:a16="http://schemas.microsoft.com/office/drawing/2014/main" id="{45D2AFD6-54DE-6C49-9127-60383FF1520A}"/>
              </a:ext>
            </a:extLst>
          </p:cNvPr>
          <p:cNvSpPr txBox="1"/>
          <p:nvPr/>
        </p:nvSpPr>
        <p:spPr>
          <a:xfrm>
            <a:off x="11206643" y="5646161"/>
            <a:ext cx="1063112" cy="600164"/>
          </a:xfrm>
          <a:prstGeom prst="rect">
            <a:avLst/>
          </a:prstGeom>
          <a:noFill/>
        </p:spPr>
        <p:txBody>
          <a:bodyPr wrap="square" rtlCol="0">
            <a:spAutoFit/>
          </a:bodyPr>
          <a:lstStyle/>
          <a:p>
            <a:r>
              <a:rPr lang="es-MX" sz="1100" i="1" dirty="0">
                <a:latin typeface="Arial" panose="020B0604020202020204" pitchFamily="34" charset="0"/>
                <a:cs typeface="Arial" panose="020B0604020202020204" pitchFamily="34" charset="0"/>
              </a:rPr>
              <a:t>*Tamaño no uniforme de bagazo</a:t>
            </a:r>
            <a:endParaRPr lang="es-MX" sz="11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BCDFCC4B-E2B2-12AD-BDAF-91B3452714CF}"/>
              </a:ext>
            </a:extLst>
          </p:cNvPr>
          <p:cNvSpPr txBox="1"/>
          <p:nvPr/>
        </p:nvSpPr>
        <p:spPr>
          <a:xfrm>
            <a:off x="11102516" y="4781335"/>
            <a:ext cx="1129407" cy="769441"/>
          </a:xfrm>
          <a:prstGeom prst="rect">
            <a:avLst/>
          </a:prstGeom>
          <a:noFill/>
        </p:spPr>
        <p:txBody>
          <a:bodyPr wrap="square">
            <a:spAutoFit/>
          </a:bodyPr>
          <a:lstStyle/>
          <a:p>
            <a:r>
              <a:rPr lang="es-MX" sz="1100" dirty="0">
                <a:latin typeface="Arial" panose="020B0604020202020204" pitchFamily="34" charset="0"/>
                <a:cs typeface="Arial" panose="020B0604020202020204" pitchFamily="34" charset="0"/>
              </a:rPr>
              <a:t>(Comisión Federal de Electricidad (CFE), 2023)</a:t>
            </a:r>
          </a:p>
        </p:txBody>
      </p:sp>
    </p:spTree>
    <p:extLst>
      <p:ext uri="{BB962C8B-B14F-4D97-AF65-F5344CB8AC3E}">
        <p14:creationId xmlns:p14="http://schemas.microsoft.com/office/powerpoint/2010/main" val="302102327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56EB3-BCF4-1D0C-1F02-7BF9D891CF6C}"/>
            </a:ext>
          </a:extLst>
        </p:cNvPr>
        <p:cNvGrpSpPr/>
        <p:nvPr/>
      </p:nvGrpSpPr>
      <p:grpSpPr>
        <a:xfrm>
          <a:off x="0" y="0"/>
          <a:ext cx="0" cy="0"/>
          <a:chOff x="0" y="0"/>
          <a:chExt cx="0" cy="0"/>
        </a:xfrm>
      </p:grpSpPr>
      <p:pic>
        <p:nvPicPr>
          <p:cNvPr id="13" name="Imagen 12">
            <a:extLst>
              <a:ext uri="{FF2B5EF4-FFF2-40B4-BE49-F238E27FC236}">
                <a16:creationId xmlns:a16="http://schemas.microsoft.com/office/drawing/2014/main" id="{94327D55-8C4A-79D7-7BF7-491B9C4AB434}"/>
              </a:ext>
            </a:extLst>
          </p:cNvPr>
          <p:cNvPicPr>
            <a:picLocks noChangeAspect="1"/>
          </p:cNvPicPr>
          <p:nvPr/>
        </p:nvPicPr>
        <p:blipFill>
          <a:blip r:embed="rId2">
            <a:extLst>
              <a:ext uri="{28A0092B-C50C-407E-A947-70E740481C1C}">
                <a14:useLocalDpi xmlns:a14="http://schemas.microsoft.com/office/drawing/2010/main" val="0"/>
              </a:ext>
            </a:extLst>
          </a:blip>
          <a:srcRect l="9260" t="3650" r="8546" b="2844"/>
          <a:stretch>
            <a:fillRect/>
          </a:stretch>
        </p:blipFill>
        <p:spPr>
          <a:xfrm>
            <a:off x="1594435" y="1509721"/>
            <a:ext cx="9003129" cy="5126898"/>
          </a:xfrm>
          <a:prstGeom prst="rect">
            <a:avLst/>
          </a:prstGeom>
        </p:spPr>
      </p:pic>
      <p:sp>
        <p:nvSpPr>
          <p:cNvPr id="3" name="Marcador de número de diapositiva 12">
            <a:extLst>
              <a:ext uri="{FF2B5EF4-FFF2-40B4-BE49-F238E27FC236}">
                <a16:creationId xmlns:a16="http://schemas.microsoft.com/office/drawing/2014/main" id="{573B6728-AA18-C2B6-4F42-AE21264D7C3B}"/>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23</a:t>
            </a:fld>
            <a:endParaRPr lang="es-MX" dirty="0">
              <a:solidFill>
                <a:srgbClr val="130147"/>
              </a:solidFill>
            </a:endParaRPr>
          </a:p>
        </p:txBody>
      </p:sp>
      <p:sp>
        <p:nvSpPr>
          <p:cNvPr id="2" name="CuadroTexto 1">
            <a:extLst>
              <a:ext uri="{FF2B5EF4-FFF2-40B4-BE49-F238E27FC236}">
                <a16:creationId xmlns:a16="http://schemas.microsoft.com/office/drawing/2014/main" id="{9A020BD3-34FD-AB2B-663B-52A61A7904D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CDB9E816-3D39-4311-F6BF-94F16C8FDF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Marcador de número de diapositiva 12">
            <a:extLst>
              <a:ext uri="{FF2B5EF4-FFF2-40B4-BE49-F238E27FC236}">
                <a16:creationId xmlns:a16="http://schemas.microsoft.com/office/drawing/2014/main" id="{E62F9C7E-0F58-E6E6-6437-2B51E132E89A}"/>
              </a:ext>
            </a:extLst>
          </p:cNvPr>
          <p:cNvSpPr txBox="1">
            <a:spLocks/>
          </p:cNvSpPr>
          <p:nvPr/>
        </p:nvSpPr>
        <p:spPr>
          <a:xfrm>
            <a:off x="11542144" y="6472585"/>
            <a:ext cx="649856" cy="307777"/>
          </a:xfrm>
          <a:prstGeom prst="flowChartPreparation">
            <a:avLst/>
          </a:prstGeom>
          <a:solidFill>
            <a:srgbClr val="C4D7EE"/>
          </a:solidFill>
          <a:ln>
            <a:solidFill>
              <a:schemeClr val="accent5">
                <a:lumMod val="75000"/>
              </a:schemeClr>
            </a:solidFill>
          </a:ln>
        </p:spPr>
        <p:txBody>
          <a:bodyPr vert="horz" lIns="91440" tIns="45720" rIns="91440" bIns="45720" rtlCol="0" anchor="ctr"/>
          <a:lstStyle>
            <a:defPPr>
              <a:defRPr lang="es-MX"/>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75BC4C-DB20-4A76-B465-9E89D1231C0D}" type="slidenum">
              <a:rPr lang="es-MX" sz="1600" smtClean="0">
                <a:solidFill>
                  <a:srgbClr val="130147"/>
                </a:solidFill>
              </a:rPr>
              <a:pPr/>
              <a:t>23</a:t>
            </a:fld>
            <a:endParaRPr lang="es-MX" dirty="0">
              <a:solidFill>
                <a:srgbClr val="130147"/>
              </a:solidFill>
            </a:endParaRPr>
          </a:p>
        </p:txBody>
      </p:sp>
      <p:sp>
        <p:nvSpPr>
          <p:cNvPr id="9" name="CuadroTexto 8">
            <a:extLst>
              <a:ext uri="{FF2B5EF4-FFF2-40B4-BE49-F238E27FC236}">
                <a16:creationId xmlns:a16="http://schemas.microsoft.com/office/drawing/2014/main" id="{28403A14-D045-06B4-D64C-6C5AF4D5B2E5}"/>
              </a:ext>
            </a:extLst>
          </p:cNvPr>
          <p:cNvSpPr txBox="1"/>
          <p:nvPr/>
        </p:nvSpPr>
        <p:spPr>
          <a:xfrm>
            <a:off x="2772816" y="6482730"/>
            <a:ext cx="635533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13. </a:t>
            </a:r>
            <a:r>
              <a:rPr lang="es-MX" sz="1400" i="1" dirty="0">
                <a:latin typeface="Arial" panose="020B0604020202020204" pitchFamily="34" charset="0"/>
                <a:cs typeface="Arial" panose="020B0604020202020204" pitchFamily="34" charset="0"/>
              </a:rPr>
              <a:t>Gráfica de  la temperatura con el control a pretratamiento alcalino</a:t>
            </a:r>
            <a:r>
              <a:rPr lang="es-MX" sz="1400" dirty="0">
                <a:latin typeface="Arial" panose="020B0604020202020204" pitchFamily="34" charset="0"/>
                <a:cs typeface="Arial" panose="020B0604020202020204" pitchFamily="34" charset="0"/>
              </a:rPr>
              <a:t>.</a:t>
            </a:r>
          </a:p>
        </p:txBody>
      </p:sp>
      <p:sp>
        <p:nvSpPr>
          <p:cNvPr id="10" name="Título 1">
            <a:extLst>
              <a:ext uri="{FF2B5EF4-FFF2-40B4-BE49-F238E27FC236}">
                <a16:creationId xmlns:a16="http://schemas.microsoft.com/office/drawing/2014/main" id="{02FE2B0E-A687-8431-BBB4-AA07A0DB25A2}"/>
              </a:ext>
            </a:extLst>
          </p:cNvPr>
          <p:cNvSpPr txBox="1">
            <a:spLocks/>
          </p:cNvSpPr>
          <p:nvPr/>
        </p:nvSpPr>
        <p:spPr>
          <a:xfrm>
            <a:off x="643514" y="763823"/>
            <a:ext cx="10454538"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 para pretratamiento biológico</a:t>
            </a:r>
          </a:p>
        </p:txBody>
      </p:sp>
    </p:spTree>
    <p:extLst>
      <p:ext uri="{BB962C8B-B14F-4D97-AF65-F5344CB8AC3E}">
        <p14:creationId xmlns:p14="http://schemas.microsoft.com/office/powerpoint/2010/main" val="27300119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C4BB2-FB6C-5B77-89B5-E21445B54408}"/>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FA25953F-A95A-C3EE-119E-C3AEA8A975B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24</a:t>
            </a:fld>
            <a:endParaRPr lang="es-MX" dirty="0">
              <a:solidFill>
                <a:srgbClr val="130147"/>
              </a:solidFill>
            </a:endParaRPr>
          </a:p>
        </p:txBody>
      </p:sp>
      <p:sp>
        <p:nvSpPr>
          <p:cNvPr id="6" name="Título 1">
            <a:extLst>
              <a:ext uri="{FF2B5EF4-FFF2-40B4-BE49-F238E27FC236}">
                <a16:creationId xmlns:a16="http://schemas.microsoft.com/office/drawing/2014/main" id="{C7DBD15C-6A15-8455-5E8C-818BADBAC4C5}"/>
              </a:ext>
            </a:extLst>
          </p:cNvPr>
          <p:cNvSpPr txBox="1">
            <a:spLocks/>
          </p:cNvSpPr>
          <p:nvPr/>
        </p:nvSpPr>
        <p:spPr>
          <a:xfrm>
            <a:off x="373952" y="765359"/>
            <a:ext cx="7056274"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Pretratamiento Alcalino </a:t>
            </a:r>
          </a:p>
        </p:txBody>
      </p:sp>
      <p:sp>
        <p:nvSpPr>
          <p:cNvPr id="12" name="CuadroTexto 11">
            <a:extLst>
              <a:ext uri="{FF2B5EF4-FFF2-40B4-BE49-F238E27FC236}">
                <a16:creationId xmlns:a16="http://schemas.microsoft.com/office/drawing/2014/main" id="{73EDEDE8-55E1-B48A-6AC7-9225A257152E}"/>
              </a:ext>
            </a:extLst>
          </p:cNvPr>
          <p:cNvSpPr txBox="1"/>
          <p:nvPr/>
        </p:nvSpPr>
        <p:spPr>
          <a:xfrm>
            <a:off x="1207883" y="1398279"/>
            <a:ext cx="10659189"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5.</a:t>
            </a:r>
            <a:r>
              <a:rPr lang="es-MX" sz="1400" dirty="0">
                <a:latin typeface="Arial" panose="020B0604020202020204" pitchFamily="34" charset="0"/>
                <a:cs typeface="Arial" panose="020B0604020202020204" pitchFamily="34" charset="0"/>
              </a:rPr>
              <a:t> Pretratamiento Alcalino con bagazo de caña para 3 temperaturas</a:t>
            </a:r>
            <a:r>
              <a:rPr lang="es-MX" sz="1400" i="1" dirty="0">
                <a:latin typeface="Arial" panose="020B0604020202020204" pitchFamily="34" charset="0"/>
                <a:cs typeface="Arial" panose="020B0604020202020204" pitchFamily="34" charset="0"/>
              </a:rPr>
              <a:t>.</a:t>
            </a:r>
            <a:endParaRPr lang="es-MX" sz="1400"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06BD2A81-CEFB-147C-8BEA-BA2695B2CE2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17758713-46C5-B174-6A9E-0E589D23C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2ADC488E-1E0C-D35C-4541-A19456030186}"/>
              </a:ext>
            </a:extLst>
          </p:cNvPr>
          <p:cNvGraphicFramePr>
            <a:graphicFrameLocks noGrp="1"/>
          </p:cNvGraphicFramePr>
          <p:nvPr>
            <p:extLst>
              <p:ext uri="{D42A27DB-BD31-4B8C-83A1-F6EECF244321}">
                <p14:modId xmlns:p14="http://schemas.microsoft.com/office/powerpoint/2010/main" val="3248268498"/>
              </p:ext>
            </p:extLst>
          </p:nvPr>
        </p:nvGraphicFramePr>
        <p:xfrm>
          <a:off x="1207883" y="1706056"/>
          <a:ext cx="9484234" cy="5119632"/>
        </p:xfrm>
        <a:graphic>
          <a:graphicData uri="http://schemas.openxmlformats.org/drawingml/2006/table">
            <a:tbl>
              <a:tblPr firstRow="1" bandRow="1">
                <a:tableStyleId>{1FECB4D8-DB02-4DC6-A0A2-4F2EBAE1DC90}</a:tableStyleId>
              </a:tblPr>
              <a:tblGrid>
                <a:gridCol w="2156557">
                  <a:extLst>
                    <a:ext uri="{9D8B030D-6E8A-4147-A177-3AD203B41FA5}">
                      <a16:colId xmlns:a16="http://schemas.microsoft.com/office/drawing/2014/main" val="3669343287"/>
                    </a:ext>
                  </a:extLst>
                </a:gridCol>
                <a:gridCol w="2116244">
                  <a:extLst>
                    <a:ext uri="{9D8B030D-6E8A-4147-A177-3AD203B41FA5}">
                      <a16:colId xmlns:a16="http://schemas.microsoft.com/office/drawing/2014/main" val="3028536348"/>
                    </a:ext>
                  </a:extLst>
                </a:gridCol>
                <a:gridCol w="1417737">
                  <a:extLst>
                    <a:ext uri="{9D8B030D-6E8A-4147-A177-3AD203B41FA5}">
                      <a16:colId xmlns:a16="http://schemas.microsoft.com/office/drawing/2014/main" val="3186223994"/>
                    </a:ext>
                  </a:extLst>
                </a:gridCol>
                <a:gridCol w="1896848">
                  <a:extLst>
                    <a:ext uri="{9D8B030D-6E8A-4147-A177-3AD203B41FA5}">
                      <a16:colId xmlns:a16="http://schemas.microsoft.com/office/drawing/2014/main" val="2220336340"/>
                    </a:ext>
                  </a:extLst>
                </a:gridCol>
                <a:gridCol w="1896848">
                  <a:extLst>
                    <a:ext uri="{9D8B030D-6E8A-4147-A177-3AD203B41FA5}">
                      <a16:colId xmlns:a16="http://schemas.microsoft.com/office/drawing/2014/main" val="2107862242"/>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04139"/>
                  </a:ext>
                </a:extLst>
              </a:tr>
              <a:tr h="342945">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8801783"/>
                  </a:ext>
                </a:extLst>
              </a:tr>
              <a:tr h="342945">
                <a:tc>
                  <a:txBody>
                    <a:bodyPr/>
                    <a:lstStyle/>
                    <a:p>
                      <a:r>
                        <a:rPr lang="es-MX"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1799460"/>
                  </a:ext>
                </a:extLst>
              </a:tr>
              <a:tr h="0">
                <a:tc>
                  <a:txBody>
                    <a:bodyPr/>
                    <a:lstStyle/>
                    <a:p>
                      <a:r>
                        <a:rPr lang="es-MX"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8785986"/>
                  </a:ext>
                </a:extLst>
              </a:tr>
            </a:tbl>
          </a:graphicData>
        </a:graphic>
      </p:graphicFrame>
    </p:spTree>
    <p:extLst>
      <p:ext uri="{BB962C8B-B14F-4D97-AF65-F5344CB8AC3E}">
        <p14:creationId xmlns:p14="http://schemas.microsoft.com/office/powerpoint/2010/main" val="283683429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70DE5-4B5E-E977-637B-CD10AC5FF7CB}"/>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6AF88ED5-997E-C39B-0ED8-F0851ADBEEF8}"/>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25</a:t>
            </a:fld>
            <a:endParaRPr lang="es-MX" dirty="0">
              <a:solidFill>
                <a:srgbClr val="130147"/>
              </a:solidFill>
            </a:endParaRPr>
          </a:p>
        </p:txBody>
      </p:sp>
      <p:sp>
        <p:nvSpPr>
          <p:cNvPr id="2" name="CuadroTexto 1">
            <a:extLst>
              <a:ext uri="{FF2B5EF4-FFF2-40B4-BE49-F238E27FC236}">
                <a16:creationId xmlns:a16="http://schemas.microsoft.com/office/drawing/2014/main" id="{E6EACB1D-5CD4-44B1-C0D5-3B283AFC443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E5687EBB-72F1-4B9A-8D08-37BE67BCD8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Marcador de número de diapositiva 12">
            <a:extLst>
              <a:ext uri="{FF2B5EF4-FFF2-40B4-BE49-F238E27FC236}">
                <a16:creationId xmlns:a16="http://schemas.microsoft.com/office/drawing/2014/main" id="{520403C4-B6ED-1B54-FC55-0AB6A2E41ED7}"/>
              </a:ext>
            </a:extLst>
          </p:cNvPr>
          <p:cNvSpPr txBox="1">
            <a:spLocks/>
          </p:cNvSpPr>
          <p:nvPr/>
        </p:nvSpPr>
        <p:spPr>
          <a:xfrm>
            <a:off x="11542144" y="6472585"/>
            <a:ext cx="649856" cy="307777"/>
          </a:xfrm>
          <a:prstGeom prst="flowChartPreparation">
            <a:avLst/>
          </a:prstGeom>
          <a:solidFill>
            <a:srgbClr val="C4D7EE"/>
          </a:solidFill>
          <a:ln>
            <a:solidFill>
              <a:schemeClr val="accent5">
                <a:lumMod val="75000"/>
              </a:schemeClr>
            </a:solidFill>
          </a:ln>
        </p:spPr>
        <p:txBody>
          <a:bodyPr vert="horz" lIns="91440" tIns="45720" rIns="91440" bIns="45720" rtlCol="0" anchor="ctr"/>
          <a:lstStyle>
            <a:defPPr>
              <a:defRPr lang="es-MX"/>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75BC4C-DB20-4A76-B465-9E89D1231C0D}" type="slidenum">
              <a:rPr lang="es-MX" sz="1600" smtClean="0">
                <a:solidFill>
                  <a:srgbClr val="130147"/>
                </a:solidFill>
              </a:rPr>
              <a:pPr/>
              <a:t>25</a:t>
            </a:fld>
            <a:endParaRPr lang="es-MX" dirty="0">
              <a:solidFill>
                <a:srgbClr val="130147"/>
              </a:solidFill>
            </a:endParaRPr>
          </a:p>
        </p:txBody>
      </p:sp>
      <p:pic>
        <p:nvPicPr>
          <p:cNvPr id="4" name="Imagen 3">
            <a:extLst>
              <a:ext uri="{FF2B5EF4-FFF2-40B4-BE49-F238E27FC236}">
                <a16:creationId xmlns:a16="http://schemas.microsoft.com/office/drawing/2014/main" id="{A5B722CB-8E8F-B869-682A-93B8BBC81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72" y="1502401"/>
            <a:ext cx="10911375" cy="5262465"/>
          </a:xfrm>
          <a:prstGeom prst="rect">
            <a:avLst/>
          </a:prstGeom>
        </p:spPr>
      </p:pic>
      <p:sp>
        <p:nvSpPr>
          <p:cNvPr id="6" name="Título 1">
            <a:extLst>
              <a:ext uri="{FF2B5EF4-FFF2-40B4-BE49-F238E27FC236}">
                <a16:creationId xmlns:a16="http://schemas.microsoft.com/office/drawing/2014/main" id="{9B8DB689-2A6A-20E4-86F4-126FB01CF053}"/>
              </a:ext>
            </a:extLst>
          </p:cNvPr>
          <p:cNvSpPr txBox="1">
            <a:spLocks/>
          </p:cNvSpPr>
          <p:nvPr/>
        </p:nvSpPr>
        <p:spPr>
          <a:xfrm>
            <a:off x="952251" y="819558"/>
            <a:ext cx="5400136"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a:t>
            </a:r>
          </a:p>
        </p:txBody>
      </p:sp>
      <p:sp>
        <p:nvSpPr>
          <p:cNvPr id="11" name="CuadroTexto 10">
            <a:extLst>
              <a:ext uri="{FF2B5EF4-FFF2-40B4-BE49-F238E27FC236}">
                <a16:creationId xmlns:a16="http://schemas.microsoft.com/office/drawing/2014/main" id="{CAB50EE0-DEB2-95A5-D751-808AFE57825D}"/>
              </a:ext>
            </a:extLst>
          </p:cNvPr>
          <p:cNvSpPr txBox="1"/>
          <p:nvPr/>
        </p:nvSpPr>
        <p:spPr>
          <a:xfrm>
            <a:off x="1951647" y="6444765"/>
            <a:ext cx="8288705"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14. </a:t>
            </a:r>
            <a:r>
              <a:rPr lang="es-MX" sz="1400" i="1" dirty="0">
                <a:latin typeface="Arial" panose="020B0604020202020204" pitchFamily="34" charset="0"/>
                <a:cs typeface="Arial" panose="020B0604020202020204" pitchFamily="34" charset="0"/>
              </a:rPr>
              <a:t>Gráfica de  la temperatura con el control en pretratamiento alcalino a 95 ° C, 90° C y 80° C </a:t>
            </a:r>
            <a:r>
              <a:rPr lang="es-MX" sz="1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4956129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2E6FB-8F4C-B383-0623-B1879D3D8B9F}"/>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3E5CD137-77EE-6168-F407-9B01681C7BA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26</a:t>
            </a:fld>
            <a:endParaRPr lang="es-MX" dirty="0">
              <a:solidFill>
                <a:srgbClr val="130147"/>
              </a:solidFill>
            </a:endParaRPr>
          </a:p>
        </p:txBody>
      </p:sp>
      <p:sp>
        <p:nvSpPr>
          <p:cNvPr id="10" name="Título 1">
            <a:extLst>
              <a:ext uri="{FF2B5EF4-FFF2-40B4-BE49-F238E27FC236}">
                <a16:creationId xmlns:a16="http://schemas.microsoft.com/office/drawing/2014/main" id="{7A8AECD2-433E-5AE4-CCC0-9E98FFADEA19}"/>
              </a:ext>
            </a:extLst>
          </p:cNvPr>
          <p:cNvSpPr txBox="1">
            <a:spLocks/>
          </p:cNvSpPr>
          <p:nvPr/>
        </p:nvSpPr>
        <p:spPr>
          <a:xfrm>
            <a:off x="485790" y="703004"/>
            <a:ext cx="4993830"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Resultados: SSF  Alcalino </a:t>
            </a:r>
          </a:p>
        </p:txBody>
      </p:sp>
      <p:sp>
        <p:nvSpPr>
          <p:cNvPr id="11" name="CuadroTexto 10">
            <a:extLst>
              <a:ext uri="{FF2B5EF4-FFF2-40B4-BE49-F238E27FC236}">
                <a16:creationId xmlns:a16="http://schemas.microsoft.com/office/drawing/2014/main" id="{421FAA91-4071-B210-BCB9-C97D36E15BFB}"/>
              </a:ext>
            </a:extLst>
          </p:cNvPr>
          <p:cNvSpPr txBox="1"/>
          <p:nvPr/>
        </p:nvSpPr>
        <p:spPr>
          <a:xfrm>
            <a:off x="801934" y="1511534"/>
            <a:ext cx="10296118"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6.</a:t>
            </a:r>
            <a:r>
              <a:rPr lang="es-MX" sz="1400" dirty="0">
                <a:latin typeface="Arial" panose="020B0604020202020204" pitchFamily="34" charset="0"/>
                <a:cs typeface="Arial" panose="020B0604020202020204" pitchFamily="34" charset="0"/>
              </a:rPr>
              <a:t> SSF para pretratamiento Alcalino con bazo de caña.</a:t>
            </a:r>
          </a:p>
        </p:txBody>
      </p:sp>
      <p:sp>
        <p:nvSpPr>
          <p:cNvPr id="5" name="CuadroTexto 4">
            <a:extLst>
              <a:ext uri="{FF2B5EF4-FFF2-40B4-BE49-F238E27FC236}">
                <a16:creationId xmlns:a16="http://schemas.microsoft.com/office/drawing/2014/main" id="{845971D5-5B3A-028F-C3A9-3E3ADA339C3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AB1DD5D6-DF4B-873E-66E7-F6FD6BFE51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F5BDAC57-3F18-F52E-11E8-2CE9A02B2D90}"/>
              </a:ext>
            </a:extLst>
          </p:cNvPr>
          <p:cNvGraphicFramePr>
            <a:graphicFrameLocks noGrp="1"/>
          </p:cNvGraphicFramePr>
          <p:nvPr>
            <p:extLst>
              <p:ext uri="{D42A27DB-BD31-4B8C-83A1-F6EECF244321}">
                <p14:modId xmlns:p14="http://schemas.microsoft.com/office/powerpoint/2010/main" val="1294954398"/>
              </p:ext>
            </p:extLst>
          </p:nvPr>
        </p:nvGraphicFramePr>
        <p:xfrm>
          <a:off x="663296" y="1819311"/>
          <a:ext cx="10565710" cy="4807162"/>
        </p:xfrm>
        <a:graphic>
          <a:graphicData uri="http://schemas.openxmlformats.org/drawingml/2006/table">
            <a:tbl>
              <a:tblPr>
                <a:tableStyleId>{5C22544A-7EE6-4342-B048-85BDC9FD1C3A}</a:tableStyleId>
              </a:tblPr>
              <a:tblGrid>
                <a:gridCol w="1959412">
                  <a:extLst>
                    <a:ext uri="{9D8B030D-6E8A-4147-A177-3AD203B41FA5}">
                      <a16:colId xmlns:a16="http://schemas.microsoft.com/office/drawing/2014/main" val="3605769304"/>
                    </a:ext>
                  </a:extLst>
                </a:gridCol>
                <a:gridCol w="1526785">
                  <a:extLst>
                    <a:ext uri="{9D8B030D-6E8A-4147-A177-3AD203B41FA5}">
                      <a16:colId xmlns:a16="http://schemas.microsoft.com/office/drawing/2014/main" val="3841855854"/>
                    </a:ext>
                  </a:extLst>
                </a:gridCol>
                <a:gridCol w="1475610">
                  <a:extLst>
                    <a:ext uri="{9D8B030D-6E8A-4147-A177-3AD203B41FA5}">
                      <a16:colId xmlns:a16="http://schemas.microsoft.com/office/drawing/2014/main" val="1703575681"/>
                    </a:ext>
                  </a:extLst>
                </a:gridCol>
                <a:gridCol w="1475610">
                  <a:extLst>
                    <a:ext uri="{9D8B030D-6E8A-4147-A177-3AD203B41FA5}">
                      <a16:colId xmlns:a16="http://schemas.microsoft.com/office/drawing/2014/main" val="3170572332"/>
                    </a:ext>
                  </a:extLst>
                </a:gridCol>
                <a:gridCol w="1722904">
                  <a:extLst>
                    <a:ext uri="{9D8B030D-6E8A-4147-A177-3AD203B41FA5}">
                      <a16:colId xmlns:a16="http://schemas.microsoft.com/office/drawing/2014/main" val="2938258515"/>
                    </a:ext>
                  </a:extLst>
                </a:gridCol>
                <a:gridCol w="1407434">
                  <a:extLst>
                    <a:ext uri="{9D8B030D-6E8A-4147-A177-3AD203B41FA5}">
                      <a16:colId xmlns:a16="http://schemas.microsoft.com/office/drawing/2014/main" val="2074176639"/>
                    </a:ext>
                  </a:extLst>
                </a:gridCol>
                <a:gridCol w="997955">
                  <a:extLst>
                    <a:ext uri="{9D8B030D-6E8A-4147-A177-3AD203B41FA5}">
                      <a16:colId xmlns:a16="http://schemas.microsoft.com/office/drawing/2014/main" val="2432302777"/>
                    </a:ext>
                  </a:extLst>
                </a:gridCol>
              </a:tblGrid>
              <a:tr h="1118683">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Número de experimento</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Temperatura </a:t>
                      </a:r>
                    </a:p>
                    <a:p>
                      <a:pPr algn="ctr" fontAlgn="b"/>
                      <a:r>
                        <a:rPr lang="es-MX" sz="1600" b="0" i="0" u="none" strike="noStrike" dirty="0">
                          <a:solidFill>
                            <a:srgbClr val="000000"/>
                          </a:solidFill>
                          <a:effectLst/>
                          <a:latin typeface="Arial" panose="020B0604020202020204" pitchFamily="34" charset="0"/>
                          <a:cs typeface="Arial" panose="020B0604020202020204" pitchFamily="34" charset="0"/>
                        </a:rPr>
                        <a:t>(°C)</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u="none" strike="noStrike" dirty="0">
                          <a:effectLst/>
                          <a:latin typeface="Arial" panose="020B0604020202020204" pitchFamily="34" charset="0"/>
                          <a:cs typeface="Arial" panose="020B0604020202020204" pitchFamily="34" charset="0"/>
                        </a:rPr>
                        <a:t>Tamaño de bagazo</a:t>
                      </a:r>
                      <a:endParaRPr lang="es-MX" sz="1600" b="0" i="0" u="none" strike="noStrike" dirty="0">
                        <a:solidFill>
                          <a:srgbClr val="FF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Tiempo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energético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Pretratado</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Consumo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energético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SSF </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(kWh)</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Producción</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de alcohol</a:t>
                      </a:r>
                    </a:p>
                    <a:p>
                      <a:pPr algn="ctr" fontAlgn="b"/>
                      <a:r>
                        <a:rPr lang="es-MX" sz="1600" b="0" i="0" u="none" strike="noStrike" dirty="0">
                          <a:solidFill>
                            <a:schemeClr val="tx1"/>
                          </a:solidFill>
                          <a:effectLst/>
                          <a:latin typeface="Arial" panose="020B0604020202020204" pitchFamily="34" charset="0"/>
                          <a:cs typeface="Arial" panose="020B0604020202020204" pitchFamily="34" charset="0"/>
                        </a:rPr>
                        <a:t>( %)</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135010"/>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95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1.95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386498"/>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206016"/>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1400" b="0" i="0" u="none" strike="noStrike" dirty="0">
                          <a:solidFill>
                            <a:schemeClr val="tx1"/>
                          </a:solidFill>
                          <a:effectLst/>
                          <a:latin typeface="Arial" panose="020B0604020202020204" pitchFamily="34" charset="0"/>
                          <a:cs typeface="Arial" panose="020B0604020202020204" pitchFamily="34" charset="0"/>
                        </a:rPr>
                        <a:t>0.74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1.41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231064"/>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6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2.78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773920"/>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90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12</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137238"/>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400" b="0" i="0" u="none" strike="noStrike" dirty="0">
                        <a:solidFill>
                          <a:srgbClr val="000000"/>
                        </a:solidFill>
                        <a:effectLst/>
                        <a:latin typeface="Calibri" panose="020F050202020403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3609987"/>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0.74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2.63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92188"/>
                  </a:ext>
                </a:extLst>
              </a:tr>
              <a:tr h="314910">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dirty="0"/>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7870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2.88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11</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6198221"/>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9</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b"/>
                      <a:r>
                        <a:rPr lang="es-MX" sz="1400" b="0" i="0" u="none" strike="noStrike" dirty="0">
                          <a:solidFill>
                            <a:srgbClr val="000000"/>
                          </a:solidFill>
                          <a:effectLst/>
                          <a:latin typeface="Arial" panose="020B0604020202020204" pitchFamily="34" charset="0"/>
                          <a:cs typeface="Arial" panose="020B0604020202020204" pitchFamily="34" charset="0"/>
                        </a:rPr>
                        <a:t>80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TNUB</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0.67</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1.84</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6099334"/>
                  </a:ext>
                </a:extLst>
              </a:tr>
              <a:tr h="374841">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b"/>
                      <a:endParaRPr lang="es-MX" sz="1200" b="0" i="0" u="none" strike="noStrike" dirty="0">
                        <a:solidFill>
                          <a:srgbClr val="000000"/>
                        </a:solidFill>
                        <a:effectLst/>
                        <a:latin typeface="Arial" panose="020B0604020202020204" pitchFamily="34" charset="0"/>
                        <a:cs typeface="Arial" panose="020B0604020202020204" pitchFamily="34" charset="0"/>
                      </a:endParaRP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 cm</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5400</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0.8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2.58</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MX" sz="1400" b="0" i="0" u="none" strike="noStrike" dirty="0">
                          <a:solidFill>
                            <a:schemeClr val="tx1"/>
                          </a:solidFill>
                          <a:effectLst/>
                          <a:latin typeface="Arial" panose="020B0604020202020204" pitchFamily="34" charset="0"/>
                          <a:cs typeface="Arial" panose="020B0604020202020204" pitchFamily="34" charset="0"/>
                        </a:rPr>
                        <a:t>13</a:t>
                      </a:r>
                    </a:p>
                  </a:txBody>
                  <a:tcPr marL="3675" marR="3675" marT="3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3477563"/>
                  </a:ext>
                </a:extLst>
              </a:tr>
            </a:tbl>
          </a:graphicData>
        </a:graphic>
      </p:graphicFrame>
    </p:spTree>
    <p:extLst>
      <p:ext uri="{BB962C8B-B14F-4D97-AF65-F5344CB8AC3E}">
        <p14:creationId xmlns:p14="http://schemas.microsoft.com/office/powerpoint/2010/main" val="331029483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9F185-9B80-1C86-CDDD-748011868A78}"/>
            </a:ext>
          </a:extLst>
        </p:cNvPr>
        <p:cNvGrpSpPr/>
        <p:nvPr/>
      </p:nvGrpSpPr>
      <p:grpSpPr>
        <a:xfrm>
          <a:off x="0" y="0"/>
          <a:ext cx="0" cy="0"/>
          <a:chOff x="0" y="0"/>
          <a:chExt cx="0" cy="0"/>
        </a:xfrm>
      </p:grpSpPr>
      <p:sp>
        <p:nvSpPr>
          <p:cNvPr id="3" name="Marcador de número de diapositiva 12">
            <a:extLst>
              <a:ext uri="{FF2B5EF4-FFF2-40B4-BE49-F238E27FC236}">
                <a16:creationId xmlns:a16="http://schemas.microsoft.com/office/drawing/2014/main" id="{92CDC923-5F0C-14DA-1FFE-3ECDA007F62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27</a:t>
            </a:fld>
            <a:endParaRPr lang="es-MX" dirty="0">
              <a:solidFill>
                <a:srgbClr val="130147"/>
              </a:solidFill>
            </a:endParaRPr>
          </a:p>
        </p:txBody>
      </p:sp>
      <p:pic>
        <p:nvPicPr>
          <p:cNvPr id="11" name="Imagen 10">
            <a:extLst>
              <a:ext uri="{FF2B5EF4-FFF2-40B4-BE49-F238E27FC236}">
                <a16:creationId xmlns:a16="http://schemas.microsoft.com/office/drawing/2014/main" id="{0CACA4CD-42A2-D94C-D307-9FE62DDF4BA8}"/>
              </a:ext>
            </a:extLst>
          </p:cNvPr>
          <p:cNvPicPr>
            <a:picLocks noChangeAspect="1"/>
          </p:cNvPicPr>
          <p:nvPr/>
        </p:nvPicPr>
        <p:blipFill>
          <a:blip r:embed="rId2">
            <a:extLst>
              <a:ext uri="{28A0092B-C50C-407E-A947-70E740481C1C}">
                <a14:useLocalDpi xmlns:a14="http://schemas.microsoft.com/office/drawing/2010/main" val="0"/>
              </a:ext>
            </a:extLst>
          </a:blip>
          <a:srcRect l="9480" t="6665" r="8499" b="4344"/>
          <a:stretch>
            <a:fillRect/>
          </a:stretch>
        </p:blipFill>
        <p:spPr>
          <a:xfrm>
            <a:off x="1261650" y="1553611"/>
            <a:ext cx="9168219" cy="4918974"/>
          </a:xfrm>
          <a:prstGeom prst="rect">
            <a:avLst/>
          </a:prstGeom>
        </p:spPr>
      </p:pic>
      <p:sp>
        <p:nvSpPr>
          <p:cNvPr id="7" name="CuadroTexto 6">
            <a:extLst>
              <a:ext uri="{FF2B5EF4-FFF2-40B4-BE49-F238E27FC236}">
                <a16:creationId xmlns:a16="http://schemas.microsoft.com/office/drawing/2014/main" id="{F0E3C0A3-F2F7-E5A9-FEE3-70806256C115}"/>
              </a:ext>
            </a:extLst>
          </p:cNvPr>
          <p:cNvSpPr txBox="1"/>
          <p:nvPr/>
        </p:nvSpPr>
        <p:spPr>
          <a:xfrm>
            <a:off x="1685337" y="6437870"/>
            <a:ext cx="9245013"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15. </a:t>
            </a:r>
            <a:r>
              <a:rPr lang="es-MX" sz="1400" i="1" dirty="0">
                <a:latin typeface="Arial" panose="020B0604020202020204" pitchFamily="34" charset="0"/>
                <a:cs typeface="Arial" panose="020B0604020202020204" pitchFamily="34" charset="0"/>
              </a:rPr>
              <a:t>Gráfica de  la temperatura con el control con temperatura en SSF con pretratamiento biológico a 43 °C</a:t>
            </a:r>
            <a:r>
              <a:rPr lang="es-MX" sz="1400" dirty="0">
                <a:latin typeface="Arial" panose="020B0604020202020204" pitchFamily="34" charset="0"/>
                <a:cs typeface="Arial" panose="020B0604020202020204" pitchFamily="34" charset="0"/>
              </a:rPr>
              <a:t>.</a:t>
            </a:r>
          </a:p>
        </p:txBody>
      </p:sp>
      <p:sp>
        <p:nvSpPr>
          <p:cNvPr id="10" name="Título 1">
            <a:extLst>
              <a:ext uri="{FF2B5EF4-FFF2-40B4-BE49-F238E27FC236}">
                <a16:creationId xmlns:a16="http://schemas.microsoft.com/office/drawing/2014/main" id="{4BBCF61A-8859-037E-05EA-C9B3A0C31D2B}"/>
              </a:ext>
            </a:extLst>
          </p:cNvPr>
          <p:cNvSpPr txBox="1">
            <a:spLocks/>
          </p:cNvSpPr>
          <p:nvPr/>
        </p:nvSpPr>
        <p:spPr>
          <a:xfrm>
            <a:off x="529244" y="785768"/>
            <a:ext cx="782186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Implementación : control PID para SSF</a:t>
            </a:r>
          </a:p>
        </p:txBody>
      </p:sp>
      <p:sp>
        <p:nvSpPr>
          <p:cNvPr id="2" name="CuadroTexto 1">
            <a:extLst>
              <a:ext uri="{FF2B5EF4-FFF2-40B4-BE49-F238E27FC236}">
                <a16:creationId xmlns:a16="http://schemas.microsoft.com/office/drawing/2014/main" id="{3BDC874E-1C72-B874-6893-B63E06F100A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766816B6-EDBB-361B-59EE-E7A374B68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65831835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F9026-1B98-318D-CDFB-58C493AF3276}"/>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3B0BFBE4-8EC2-812E-5E33-AF4CAA1FAA9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28</a:t>
            </a:fld>
            <a:endParaRPr lang="es-MX" dirty="0">
              <a:solidFill>
                <a:srgbClr val="130147"/>
              </a:solidFill>
            </a:endParaRPr>
          </a:p>
        </p:txBody>
      </p:sp>
      <p:sp>
        <p:nvSpPr>
          <p:cNvPr id="5" name="CuadroTexto 4">
            <a:extLst>
              <a:ext uri="{FF2B5EF4-FFF2-40B4-BE49-F238E27FC236}">
                <a16:creationId xmlns:a16="http://schemas.microsoft.com/office/drawing/2014/main" id="{B01645FE-6C90-53EE-59F8-B330EB874A4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78160EB7-2989-681D-5CB6-83CA1283ED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56080149-68CA-D04B-3D65-329233188CBB}"/>
              </a:ext>
            </a:extLst>
          </p:cNvPr>
          <p:cNvGraphicFramePr>
            <a:graphicFrameLocks noGrp="1"/>
          </p:cNvGraphicFramePr>
          <p:nvPr>
            <p:extLst>
              <p:ext uri="{D42A27DB-BD31-4B8C-83A1-F6EECF244321}">
                <p14:modId xmlns:p14="http://schemas.microsoft.com/office/powerpoint/2010/main" val="1926053902"/>
              </p:ext>
            </p:extLst>
          </p:nvPr>
        </p:nvGraphicFramePr>
        <p:xfrm>
          <a:off x="2121031" y="2055043"/>
          <a:ext cx="8191893" cy="3723593"/>
        </p:xfrm>
        <a:graphic>
          <a:graphicData uri="http://schemas.openxmlformats.org/drawingml/2006/table">
            <a:tbl>
              <a:tblPr>
                <a:tableStyleId>{1FECB4D8-DB02-4DC6-A0A2-4F2EBAE1DC90}</a:tableStyleId>
              </a:tblPr>
              <a:tblGrid>
                <a:gridCol w="1452185">
                  <a:extLst>
                    <a:ext uri="{9D8B030D-6E8A-4147-A177-3AD203B41FA5}">
                      <a16:colId xmlns:a16="http://schemas.microsoft.com/office/drawing/2014/main" val="702789831"/>
                    </a:ext>
                  </a:extLst>
                </a:gridCol>
                <a:gridCol w="1452185">
                  <a:extLst>
                    <a:ext uri="{9D8B030D-6E8A-4147-A177-3AD203B41FA5}">
                      <a16:colId xmlns:a16="http://schemas.microsoft.com/office/drawing/2014/main" val="3140485988"/>
                    </a:ext>
                  </a:extLst>
                </a:gridCol>
                <a:gridCol w="1452185">
                  <a:extLst>
                    <a:ext uri="{9D8B030D-6E8A-4147-A177-3AD203B41FA5}">
                      <a16:colId xmlns:a16="http://schemas.microsoft.com/office/drawing/2014/main" val="2887800965"/>
                    </a:ext>
                  </a:extLst>
                </a:gridCol>
                <a:gridCol w="1917669">
                  <a:extLst>
                    <a:ext uri="{9D8B030D-6E8A-4147-A177-3AD203B41FA5}">
                      <a16:colId xmlns:a16="http://schemas.microsoft.com/office/drawing/2014/main" val="1766649429"/>
                    </a:ext>
                  </a:extLst>
                </a:gridCol>
                <a:gridCol w="1917669">
                  <a:extLst>
                    <a:ext uri="{9D8B030D-6E8A-4147-A177-3AD203B41FA5}">
                      <a16:colId xmlns:a16="http://schemas.microsoft.com/office/drawing/2014/main" val="1508509323"/>
                    </a:ext>
                  </a:extLst>
                </a:gridCol>
              </a:tblGrid>
              <a:tr h="1223273">
                <a:tc>
                  <a:txBody>
                    <a:bodyPr/>
                    <a:lstStyle/>
                    <a:p>
                      <a:pPr algn="ctr" fontAlgn="ctr"/>
                      <a:r>
                        <a:rPr lang="es-MX" sz="1500" b="1" u="none" strike="noStrike" dirty="0">
                          <a:effectLst/>
                          <a:latin typeface="Arial" panose="020B0604020202020204" pitchFamily="34" charset="0"/>
                          <a:cs typeface="Arial" panose="020B0604020202020204" pitchFamily="34" charset="0"/>
                        </a:rPr>
                        <a:t>Núm. de experimento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Temperatura</a:t>
                      </a:r>
                    </a:p>
                    <a:p>
                      <a:pPr algn="ctr" fontAlgn="ctr"/>
                      <a:r>
                        <a:rPr lang="es-MX" sz="1500" b="1" u="none" strike="noStrike" dirty="0">
                          <a:effectLst/>
                          <a:latin typeface="Arial" panose="020B0604020202020204" pitchFamily="34" charset="0"/>
                          <a:cs typeface="Arial" panose="020B0604020202020204" pitchFamily="34" charset="0"/>
                        </a:rPr>
                        <a:t> (°C)</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Tamaño de bagazo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Consumo energético </a:t>
                      </a:r>
                    </a:p>
                    <a:p>
                      <a:pPr algn="ctr" fontAlgn="ctr"/>
                      <a:r>
                        <a:rPr lang="es-MX" sz="1500" b="1" u="none" strike="noStrike" dirty="0">
                          <a:effectLst/>
                          <a:latin typeface="Arial" panose="020B0604020202020204" pitchFamily="34" charset="0"/>
                          <a:cs typeface="Arial" panose="020B0604020202020204" pitchFamily="34" charset="0"/>
                        </a:rPr>
                        <a:t>(kWh)</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 USD)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16530369"/>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1</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4.55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0.294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222780"/>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2</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3.81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0.246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532803"/>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3</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2.77</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937694"/>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4</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2.81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0.181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916716"/>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5</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30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TNUB</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0.75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0.048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952609"/>
                  </a:ext>
                </a:extLst>
              </a:tr>
              <a:tr h="416720">
                <a:tc>
                  <a:txBody>
                    <a:bodyPr/>
                    <a:lstStyle/>
                    <a:p>
                      <a:pPr algn="ctr" fontAlgn="ctr"/>
                      <a:r>
                        <a:rPr lang="es-MX" sz="1500" u="none" strike="noStrike">
                          <a:effectLst/>
                          <a:latin typeface="Arial" panose="020B0604020202020204" pitchFamily="34" charset="0"/>
                          <a:cs typeface="Arial" panose="020B0604020202020204" pitchFamily="34" charset="0"/>
                        </a:rPr>
                        <a:t>6</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1 cm</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1.11</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0.071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513803"/>
                  </a:ext>
                </a:extLst>
              </a:tr>
            </a:tbl>
          </a:graphicData>
        </a:graphic>
      </p:graphicFrame>
      <p:sp>
        <p:nvSpPr>
          <p:cNvPr id="8" name="CuadroTexto 7">
            <a:extLst>
              <a:ext uri="{FF2B5EF4-FFF2-40B4-BE49-F238E27FC236}">
                <a16:creationId xmlns:a16="http://schemas.microsoft.com/office/drawing/2014/main" id="{2BB75F7B-C52E-3E2E-6F64-75CD46248E2E}"/>
              </a:ext>
            </a:extLst>
          </p:cNvPr>
          <p:cNvSpPr txBox="1"/>
          <p:nvPr/>
        </p:nvSpPr>
        <p:spPr>
          <a:xfrm>
            <a:off x="2121031" y="1577557"/>
            <a:ext cx="7043170"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7. </a:t>
            </a:r>
            <a:r>
              <a:rPr lang="es-MX" sz="1400" i="1" dirty="0">
                <a:latin typeface="Arial" panose="020B0604020202020204" pitchFamily="34" charset="0"/>
                <a:cs typeface="Arial" panose="020B0604020202020204" pitchFamily="34" charset="0"/>
              </a:rPr>
              <a:t>Energía consumida para pretratamiento biológico  y su costo en ($ USD).</a:t>
            </a:r>
            <a:r>
              <a:rPr lang="es-MX" sz="1400" dirty="0">
                <a:latin typeface="Arial" panose="020B0604020202020204" pitchFamily="34" charset="0"/>
                <a:cs typeface="Arial" panose="020B0604020202020204" pitchFamily="34" charset="0"/>
              </a:rPr>
              <a:t> </a:t>
            </a:r>
            <a:endParaRPr lang="es-MX" sz="1400" dirty="0"/>
          </a:p>
        </p:txBody>
      </p:sp>
    </p:spTree>
    <p:extLst>
      <p:ext uri="{BB962C8B-B14F-4D97-AF65-F5344CB8AC3E}">
        <p14:creationId xmlns:p14="http://schemas.microsoft.com/office/powerpoint/2010/main" val="44220687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691FF-C2BB-BC66-539E-5F3098C1255A}"/>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F81FF9FE-0F09-187B-2670-E183A833AC59}"/>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29</a:t>
            </a:fld>
            <a:endParaRPr lang="es-MX" dirty="0">
              <a:solidFill>
                <a:srgbClr val="130147"/>
              </a:solidFill>
            </a:endParaRPr>
          </a:p>
        </p:txBody>
      </p:sp>
      <p:sp>
        <p:nvSpPr>
          <p:cNvPr id="10" name="Título 1">
            <a:extLst>
              <a:ext uri="{FF2B5EF4-FFF2-40B4-BE49-F238E27FC236}">
                <a16:creationId xmlns:a16="http://schemas.microsoft.com/office/drawing/2014/main" id="{EB6CB1AA-AB5F-0BA8-7A8C-A09B400F28FC}"/>
              </a:ext>
            </a:extLst>
          </p:cNvPr>
          <p:cNvSpPr txBox="1">
            <a:spLocks/>
          </p:cNvSpPr>
          <p:nvPr/>
        </p:nvSpPr>
        <p:spPr>
          <a:xfrm>
            <a:off x="938653" y="1248318"/>
            <a:ext cx="7056274"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Costos en la producción de bioetanol</a:t>
            </a:r>
          </a:p>
        </p:txBody>
      </p:sp>
      <p:sp>
        <p:nvSpPr>
          <p:cNvPr id="11" name="CuadroTexto 10">
            <a:extLst>
              <a:ext uri="{FF2B5EF4-FFF2-40B4-BE49-F238E27FC236}">
                <a16:creationId xmlns:a16="http://schemas.microsoft.com/office/drawing/2014/main" id="{D36485DB-25A2-BF99-D576-44FE7D43C1A2}"/>
              </a:ext>
            </a:extLst>
          </p:cNvPr>
          <p:cNvSpPr txBox="1"/>
          <p:nvPr/>
        </p:nvSpPr>
        <p:spPr>
          <a:xfrm>
            <a:off x="1413347" y="2478712"/>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8.</a:t>
            </a:r>
            <a:r>
              <a:rPr lang="es-MX" sz="1400" dirty="0">
                <a:latin typeface="Arial" panose="020B0604020202020204" pitchFamily="34" charset="0"/>
                <a:cs typeface="Arial" panose="020B0604020202020204" pitchFamily="34" charset="0"/>
              </a:rPr>
              <a:t> Costos para la producción de bioetanol con pretratamiento alcalino.</a:t>
            </a:r>
          </a:p>
        </p:txBody>
      </p:sp>
      <p:sp>
        <p:nvSpPr>
          <p:cNvPr id="5" name="CuadroTexto 4">
            <a:extLst>
              <a:ext uri="{FF2B5EF4-FFF2-40B4-BE49-F238E27FC236}">
                <a16:creationId xmlns:a16="http://schemas.microsoft.com/office/drawing/2014/main" id="{DE852334-2430-CC27-B2FB-77DC72F02EE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A5EFE2CD-AE60-EC5D-8460-E859931AA1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EC425220-5E55-5183-B5EA-8183838EE2AE}"/>
              </a:ext>
            </a:extLst>
          </p:cNvPr>
          <p:cNvGraphicFramePr>
            <a:graphicFrameLocks noGrp="1"/>
          </p:cNvGraphicFramePr>
          <p:nvPr>
            <p:extLst>
              <p:ext uri="{D42A27DB-BD31-4B8C-83A1-F6EECF244321}">
                <p14:modId xmlns:p14="http://schemas.microsoft.com/office/powerpoint/2010/main" val="3943325577"/>
              </p:ext>
            </p:extLst>
          </p:nvPr>
        </p:nvGraphicFramePr>
        <p:xfrm>
          <a:off x="1413347" y="2898945"/>
          <a:ext cx="9021452" cy="2819785"/>
        </p:xfrm>
        <a:graphic>
          <a:graphicData uri="http://schemas.openxmlformats.org/drawingml/2006/table">
            <a:tbl>
              <a:tblPr firstRow="1" bandRow="1">
                <a:tableStyleId>{1FECB4D8-DB02-4DC6-A0A2-4F2EBAE1DC90}</a:tableStyleId>
              </a:tblPr>
              <a:tblGrid>
                <a:gridCol w="2255363">
                  <a:extLst>
                    <a:ext uri="{9D8B030D-6E8A-4147-A177-3AD203B41FA5}">
                      <a16:colId xmlns:a16="http://schemas.microsoft.com/office/drawing/2014/main" val="507703398"/>
                    </a:ext>
                  </a:extLst>
                </a:gridCol>
                <a:gridCol w="2255363">
                  <a:extLst>
                    <a:ext uri="{9D8B030D-6E8A-4147-A177-3AD203B41FA5}">
                      <a16:colId xmlns:a16="http://schemas.microsoft.com/office/drawing/2014/main" val="1994909249"/>
                    </a:ext>
                  </a:extLst>
                </a:gridCol>
                <a:gridCol w="2255363">
                  <a:extLst>
                    <a:ext uri="{9D8B030D-6E8A-4147-A177-3AD203B41FA5}">
                      <a16:colId xmlns:a16="http://schemas.microsoft.com/office/drawing/2014/main" val="2129365882"/>
                    </a:ext>
                  </a:extLst>
                </a:gridCol>
                <a:gridCol w="2255363">
                  <a:extLst>
                    <a:ext uri="{9D8B030D-6E8A-4147-A177-3AD203B41FA5}">
                      <a16:colId xmlns:a16="http://schemas.microsoft.com/office/drawing/2014/main" val="3719852728"/>
                    </a:ext>
                  </a:extLst>
                </a:gridCol>
              </a:tblGrid>
              <a:tr h="980805">
                <a:tc>
                  <a:txBody>
                    <a:bodyPr/>
                    <a:lstStyle/>
                    <a:p>
                      <a:pPr algn="ctr"/>
                      <a:r>
                        <a:rPr lang="es-MX" dirty="0">
                          <a:solidFill>
                            <a:schemeClr val="tx1"/>
                          </a:solidFill>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kg/L </a:t>
                      </a:r>
                    </a:p>
                    <a:p>
                      <a:pPr algn="ctr"/>
                      <a:r>
                        <a:rPr lang="es-MX" dirty="0">
                          <a:solidFill>
                            <a:schemeClr val="tx1"/>
                          </a:solidFill>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Cantidad</a:t>
                      </a:r>
                    </a:p>
                    <a:p>
                      <a:pPr algn="ctr"/>
                      <a:r>
                        <a:rPr lang="es-MX" dirty="0">
                          <a:solidFill>
                            <a:schemeClr val="tx1"/>
                          </a:solidFill>
                        </a:rPr>
                        <a:t>por pretratamiento </a:t>
                      </a:r>
                    </a:p>
                    <a:p>
                      <a:pPr algn="ctr"/>
                      <a:r>
                        <a:rPr lang="es-MX" dirty="0">
                          <a:solidFill>
                            <a:schemeClr val="tx1"/>
                          </a:solidFill>
                        </a:rPr>
                        <a:t>(g/ml)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lo</a:t>
                      </a:r>
                    </a:p>
                    <a:p>
                      <a:pPr algn="ctr"/>
                      <a:r>
                        <a:rPr lang="es-MX" dirty="0">
                          <a:solidFill>
                            <a:schemeClr val="tx1"/>
                          </a:solidFill>
                        </a:rPr>
                        <a:t>utilizado más envío</a:t>
                      </a:r>
                    </a:p>
                    <a:p>
                      <a:pPr algn="ctr"/>
                      <a:r>
                        <a:rPr lang="es-MX" dirty="0">
                          <a:solidFill>
                            <a:schemeClr val="tx1"/>
                          </a:solidFill>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586558">
                <a:tc>
                  <a:txBody>
                    <a:bodyPr/>
                    <a:lstStyle/>
                    <a:p>
                      <a:pPr algn="ctr"/>
                      <a:r>
                        <a:rPr lang="es-MX" dirty="0">
                          <a:solidFill>
                            <a:schemeClr val="tx1"/>
                          </a:solidFill>
                        </a:rPr>
                        <a:t>Hidróxido de sodio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37.9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120g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565859">
                <a:tc>
                  <a:txBody>
                    <a:bodyPr/>
                    <a:lstStyle/>
                    <a:p>
                      <a:pPr algn="ctr"/>
                      <a:r>
                        <a:rPr lang="es-MX" dirty="0">
                          <a:solidFill>
                            <a:schemeClr val="tx1"/>
                          </a:solidFill>
                        </a:rPr>
                        <a:t>Bagazo de caña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240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686563">
                <a:tc>
                  <a:txBody>
                    <a:bodyPr/>
                    <a:lstStyle/>
                    <a:p>
                      <a:pPr algn="ctr"/>
                      <a:r>
                        <a:rPr lang="es-MX" dirty="0">
                          <a:solidFill>
                            <a:schemeClr val="tx1"/>
                          </a:solidFill>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6000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bl>
          </a:graphicData>
        </a:graphic>
      </p:graphicFrame>
    </p:spTree>
    <p:extLst>
      <p:ext uri="{BB962C8B-B14F-4D97-AF65-F5344CB8AC3E}">
        <p14:creationId xmlns:p14="http://schemas.microsoft.com/office/powerpoint/2010/main" val="298097586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378372" y="848319"/>
            <a:ext cx="2855159"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Introducción</a:t>
            </a:r>
          </a:p>
        </p:txBody>
      </p:sp>
      <p:pic>
        <p:nvPicPr>
          <p:cNvPr id="1026" name="Picture 2" descr="Quemar combustibles fósiles provoca 4.500.0000 millones de muertes al año en todo el mundo">
            <a:extLst>
              <a:ext uri="{FF2B5EF4-FFF2-40B4-BE49-F238E27FC236}">
                <a16:creationId xmlns:a16="http://schemas.microsoft.com/office/drawing/2014/main" id="{41F33EC0-61C4-2E50-B3A8-CB93EB1DE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086" y="2613138"/>
            <a:ext cx="3836324" cy="287987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3D9EF79A-4910-88EB-C0E9-EE04C05690AA}"/>
              </a:ext>
            </a:extLst>
          </p:cNvPr>
          <p:cNvSpPr txBox="1"/>
          <p:nvPr/>
        </p:nvSpPr>
        <p:spPr>
          <a:xfrm>
            <a:off x="7815469" y="5493008"/>
            <a:ext cx="3914941"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1 </a:t>
            </a:r>
            <a:r>
              <a:rPr lang="es-MX" sz="1400" dirty="0">
                <a:latin typeface="Arial" panose="020B0604020202020204" pitchFamily="34" charset="0"/>
                <a:cs typeface="Arial" panose="020B0604020202020204" pitchFamily="34" charset="0"/>
              </a:rPr>
              <a:t>Quema de combustibles (Econoticias, 2020).</a:t>
            </a:r>
          </a:p>
        </p:txBody>
      </p:sp>
      <p:sp>
        <p:nvSpPr>
          <p:cNvPr id="6" name="Marcador de contenido 5">
            <a:extLst>
              <a:ext uri="{FF2B5EF4-FFF2-40B4-BE49-F238E27FC236}">
                <a16:creationId xmlns:a16="http://schemas.microsoft.com/office/drawing/2014/main" id="{2F2BED8F-289D-BD7C-7A8E-21DFE0679A1A}"/>
              </a:ext>
            </a:extLst>
          </p:cNvPr>
          <p:cNvSpPr>
            <a:spLocks noGrp="1"/>
          </p:cNvSpPr>
          <p:nvPr>
            <p:ph idx="1"/>
          </p:nvPr>
        </p:nvSpPr>
        <p:spPr>
          <a:xfrm>
            <a:off x="492203" y="2771590"/>
            <a:ext cx="6107047" cy="3531328"/>
          </a:xfrm>
          <a:custGeom>
            <a:avLst/>
            <a:gdLst>
              <a:gd name="connsiteX0" fmla="*/ 0 w 6107047"/>
              <a:gd name="connsiteY0" fmla="*/ 0 h 3531328"/>
              <a:gd name="connsiteX1" fmla="*/ 494116 w 6107047"/>
              <a:gd name="connsiteY1" fmla="*/ 0 h 3531328"/>
              <a:gd name="connsiteX2" fmla="*/ 927161 w 6107047"/>
              <a:gd name="connsiteY2" fmla="*/ 0 h 3531328"/>
              <a:gd name="connsiteX3" fmla="*/ 1360206 w 6107047"/>
              <a:gd name="connsiteY3" fmla="*/ 0 h 3531328"/>
              <a:gd name="connsiteX4" fmla="*/ 1793251 w 6107047"/>
              <a:gd name="connsiteY4" fmla="*/ 0 h 3531328"/>
              <a:gd name="connsiteX5" fmla="*/ 2470578 w 6107047"/>
              <a:gd name="connsiteY5" fmla="*/ 0 h 3531328"/>
              <a:gd name="connsiteX6" fmla="*/ 3086835 w 6107047"/>
              <a:gd name="connsiteY6" fmla="*/ 0 h 3531328"/>
              <a:gd name="connsiteX7" fmla="*/ 3519880 w 6107047"/>
              <a:gd name="connsiteY7" fmla="*/ 0 h 3531328"/>
              <a:gd name="connsiteX8" fmla="*/ 3952925 w 6107047"/>
              <a:gd name="connsiteY8" fmla="*/ 0 h 3531328"/>
              <a:gd name="connsiteX9" fmla="*/ 4447041 w 6107047"/>
              <a:gd name="connsiteY9" fmla="*/ 0 h 3531328"/>
              <a:gd name="connsiteX10" fmla="*/ 4819015 w 6107047"/>
              <a:gd name="connsiteY10" fmla="*/ 0 h 3531328"/>
              <a:gd name="connsiteX11" fmla="*/ 5252060 w 6107047"/>
              <a:gd name="connsiteY11" fmla="*/ 0 h 3531328"/>
              <a:gd name="connsiteX12" fmla="*/ 6107047 w 6107047"/>
              <a:gd name="connsiteY12" fmla="*/ 0 h 3531328"/>
              <a:gd name="connsiteX13" fmla="*/ 6107047 w 6107047"/>
              <a:gd name="connsiteY13" fmla="*/ 623868 h 3531328"/>
              <a:gd name="connsiteX14" fmla="*/ 6107047 w 6107047"/>
              <a:gd name="connsiteY14" fmla="*/ 1247736 h 3531328"/>
              <a:gd name="connsiteX15" fmla="*/ 6107047 w 6107047"/>
              <a:gd name="connsiteY15" fmla="*/ 1906917 h 3531328"/>
              <a:gd name="connsiteX16" fmla="*/ 6107047 w 6107047"/>
              <a:gd name="connsiteY16" fmla="*/ 2530785 h 3531328"/>
              <a:gd name="connsiteX17" fmla="*/ 6107047 w 6107047"/>
              <a:gd name="connsiteY17" fmla="*/ 3531328 h 3531328"/>
              <a:gd name="connsiteX18" fmla="*/ 5612931 w 6107047"/>
              <a:gd name="connsiteY18" fmla="*/ 3531328 h 3531328"/>
              <a:gd name="connsiteX19" fmla="*/ 4996675 w 6107047"/>
              <a:gd name="connsiteY19" fmla="*/ 3531328 h 3531328"/>
              <a:gd name="connsiteX20" fmla="*/ 4380418 w 6107047"/>
              <a:gd name="connsiteY20" fmla="*/ 3531328 h 3531328"/>
              <a:gd name="connsiteX21" fmla="*/ 3703091 w 6107047"/>
              <a:gd name="connsiteY21" fmla="*/ 3531328 h 3531328"/>
              <a:gd name="connsiteX22" fmla="*/ 3147905 w 6107047"/>
              <a:gd name="connsiteY22" fmla="*/ 3531328 h 3531328"/>
              <a:gd name="connsiteX23" fmla="*/ 2592719 w 6107047"/>
              <a:gd name="connsiteY23" fmla="*/ 3531328 h 3531328"/>
              <a:gd name="connsiteX24" fmla="*/ 2220744 w 6107047"/>
              <a:gd name="connsiteY24" fmla="*/ 3531328 h 3531328"/>
              <a:gd name="connsiteX25" fmla="*/ 1787699 w 6107047"/>
              <a:gd name="connsiteY25" fmla="*/ 3531328 h 3531328"/>
              <a:gd name="connsiteX26" fmla="*/ 1415725 w 6107047"/>
              <a:gd name="connsiteY26" fmla="*/ 3531328 h 3531328"/>
              <a:gd name="connsiteX27" fmla="*/ 921609 w 6107047"/>
              <a:gd name="connsiteY27" fmla="*/ 3531328 h 3531328"/>
              <a:gd name="connsiteX28" fmla="*/ 488564 w 6107047"/>
              <a:gd name="connsiteY28" fmla="*/ 3531328 h 3531328"/>
              <a:gd name="connsiteX29" fmla="*/ 0 w 6107047"/>
              <a:gd name="connsiteY29" fmla="*/ 3531328 h 3531328"/>
              <a:gd name="connsiteX30" fmla="*/ 0 w 6107047"/>
              <a:gd name="connsiteY30" fmla="*/ 2872147 h 3531328"/>
              <a:gd name="connsiteX31" fmla="*/ 0 w 6107047"/>
              <a:gd name="connsiteY31" fmla="*/ 2283592 h 3531328"/>
              <a:gd name="connsiteX32" fmla="*/ 0 w 6107047"/>
              <a:gd name="connsiteY32" fmla="*/ 1730351 h 3531328"/>
              <a:gd name="connsiteX33" fmla="*/ 0 w 6107047"/>
              <a:gd name="connsiteY33" fmla="*/ 1106483 h 3531328"/>
              <a:gd name="connsiteX34" fmla="*/ 0 w 6107047"/>
              <a:gd name="connsiteY34" fmla="*/ 553241 h 3531328"/>
              <a:gd name="connsiteX35" fmla="*/ 0 w 6107047"/>
              <a:gd name="connsiteY35" fmla="*/ 0 h 35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107047" h="3531328" fill="none" extrusionOk="0">
                <a:moveTo>
                  <a:pt x="0" y="0"/>
                </a:moveTo>
                <a:cubicBezTo>
                  <a:pt x="240237" y="-9440"/>
                  <a:pt x="272204" y="23971"/>
                  <a:pt x="494116" y="0"/>
                </a:cubicBezTo>
                <a:cubicBezTo>
                  <a:pt x="716028" y="-23971"/>
                  <a:pt x="762324" y="8914"/>
                  <a:pt x="927161" y="0"/>
                </a:cubicBezTo>
                <a:cubicBezTo>
                  <a:pt x="1091998" y="-8914"/>
                  <a:pt x="1267184" y="23800"/>
                  <a:pt x="1360206" y="0"/>
                </a:cubicBezTo>
                <a:cubicBezTo>
                  <a:pt x="1453228" y="-23800"/>
                  <a:pt x="1651868" y="51106"/>
                  <a:pt x="1793251" y="0"/>
                </a:cubicBezTo>
                <a:cubicBezTo>
                  <a:pt x="1934635" y="-51106"/>
                  <a:pt x="2238973" y="78795"/>
                  <a:pt x="2470578" y="0"/>
                </a:cubicBezTo>
                <a:cubicBezTo>
                  <a:pt x="2702183" y="-78795"/>
                  <a:pt x="2933322" y="46787"/>
                  <a:pt x="3086835" y="0"/>
                </a:cubicBezTo>
                <a:cubicBezTo>
                  <a:pt x="3240348" y="-46787"/>
                  <a:pt x="3332095" y="50310"/>
                  <a:pt x="3519880" y="0"/>
                </a:cubicBezTo>
                <a:cubicBezTo>
                  <a:pt x="3707666" y="-50310"/>
                  <a:pt x="3756257" y="23435"/>
                  <a:pt x="3952925" y="0"/>
                </a:cubicBezTo>
                <a:cubicBezTo>
                  <a:pt x="4149594" y="-23435"/>
                  <a:pt x="4230682" y="8173"/>
                  <a:pt x="4447041" y="0"/>
                </a:cubicBezTo>
                <a:cubicBezTo>
                  <a:pt x="4663400" y="-8173"/>
                  <a:pt x="4700491" y="30502"/>
                  <a:pt x="4819015" y="0"/>
                </a:cubicBezTo>
                <a:cubicBezTo>
                  <a:pt x="4937539" y="-30502"/>
                  <a:pt x="5144752" y="29102"/>
                  <a:pt x="5252060" y="0"/>
                </a:cubicBezTo>
                <a:cubicBezTo>
                  <a:pt x="5359369" y="-29102"/>
                  <a:pt x="5858121" y="50820"/>
                  <a:pt x="6107047" y="0"/>
                </a:cubicBezTo>
                <a:cubicBezTo>
                  <a:pt x="6107604" y="299842"/>
                  <a:pt x="6084468" y="327698"/>
                  <a:pt x="6107047" y="623868"/>
                </a:cubicBezTo>
                <a:cubicBezTo>
                  <a:pt x="6129626" y="920038"/>
                  <a:pt x="6047908" y="1072361"/>
                  <a:pt x="6107047" y="1247736"/>
                </a:cubicBezTo>
                <a:cubicBezTo>
                  <a:pt x="6166186" y="1423111"/>
                  <a:pt x="6043871" y="1593494"/>
                  <a:pt x="6107047" y="1906917"/>
                </a:cubicBezTo>
                <a:cubicBezTo>
                  <a:pt x="6170223" y="2220340"/>
                  <a:pt x="6040927" y="2358546"/>
                  <a:pt x="6107047" y="2530785"/>
                </a:cubicBezTo>
                <a:cubicBezTo>
                  <a:pt x="6173167" y="2703024"/>
                  <a:pt x="6026369" y="3240180"/>
                  <a:pt x="6107047" y="3531328"/>
                </a:cubicBezTo>
                <a:cubicBezTo>
                  <a:pt x="5918225" y="3586352"/>
                  <a:pt x="5834686" y="3488900"/>
                  <a:pt x="5612931" y="3531328"/>
                </a:cubicBezTo>
                <a:cubicBezTo>
                  <a:pt x="5391176" y="3573756"/>
                  <a:pt x="5278260" y="3494496"/>
                  <a:pt x="4996675" y="3531328"/>
                </a:cubicBezTo>
                <a:cubicBezTo>
                  <a:pt x="4715090" y="3568160"/>
                  <a:pt x="4614241" y="3471452"/>
                  <a:pt x="4380418" y="3531328"/>
                </a:cubicBezTo>
                <a:cubicBezTo>
                  <a:pt x="4146595" y="3591204"/>
                  <a:pt x="3882246" y="3524176"/>
                  <a:pt x="3703091" y="3531328"/>
                </a:cubicBezTo>
                <a:cubicBezTo>
                  <a:pt x="3523936" y="3538480"/>
                  <a:pt x="3325054" y="3487507"/>
                  <a:pt x="3147905" y="3531328"/>
                </a:cubicBezTo>
                <a:cubicBezTo>
                  <a:pt x="2970756" y="3575149"/>
                  <a:pt x="2813842" y="3516162"/>
                  <a:pt x="2592719" y="3531328"/>
                </a:cubicBezTo>
                <a:cubicBezTo>
                  <a:pt x="2371596" y="3546494"/>
                  <a:pt x="2324655" y="3525615"/>
                  <a:pt x="2220744" y="3531328"/>
                </a:cubicBezTo>
                <a:cubicBezTo>
                  <a:pt x="2116833" y="3537041"/>
                  <a:pt x="1951076" y="3491456"/>
                  <a:pt x="1787699" y="3531328"/>
                </a:cubicBezTo>
                <a:cubicBezTo>
                  <a:pt x="1624323" y="3571200"/>
                  <a:pt x="1546923" y="3519830"/>
                  <a:pt x="1415725" y="3531328"/>
                </a:cubicBezTo>
                <a:cubicBezTo>
                  <a:pt x="1284527" y="3542826"/>
                  <a:pt x="1084794" y="3522973"/>
                  <a:pt x="921609" y="3531328"/>
                </a:cubicBezTo>
                <a:cubicBezTo>
                  <a:pt x="758424" y="3539683"/>
                  <a:pt x="657775" y="3494215"/>
                  <a:pt x="488564" y="3531328"/>
                </a:cubicBezTo>
                <a:cubicBezTo>
                  <a:pt x="319354" y="3568441"/>
                  <a:pt x="191273" y="3521121"/>
                  <a:pt x="0" y="3531328"/>
                </a:cubicBezTo>
                <a:cubicBezTo>
                  <a:pt x="-538" y="3384205"/>
                  <a:pt x="4388" y="3195322"/>
                  <a:pt x="0" y="2872147"/>
                </a:cubicBezTo>
                <a:cubicBezTo>
                  <a:pt x="-4388" y="2548972"/>
                  <a:pt x="21918" y="2420208"/>
                  <a:pt x="0" y="2283592"/>
                </a:cubicBezTo>
                <a:cubicBezTo>
                  <a:pt x="-21918" y="2146976"/>
                  <a:pt x="6610" y="1961703"/>
                  <a:pt x="0" y="1730351"/>
                </a:cubicBezTo>
                <a:cubicBezTo>
                  <a:pt x="-6610" y="1498999"/>
                  <a:pt x="38530" y="1297749"/>
                  <a:pt x="0" y="1106483"/>
                </a:cubicBezTo>
                <a:cubicBezTo>
                  <a:pt x="-38530" y="915217"/>
                  <a:pt x="38238" y="720274"/>
                  <a:pt x="0" y="553241"/>
                </a:cubicBezTo>
                <a:cubicBezTo>
                  <a:pt x="-38238" y="386208"/>
                  <a:pt x="36411" y="126041"/>
                  <a:pt x="0" y="0"/>
                </a:cubicBezTo>
                <a:close/>
              </a:path>
              <a:path w="6107047" h="3531328" stroke="0" extrusionOk="0">
                <a:moveTo>
                  <a:pt x="0" y="0"/>
                </a:moveTo>
                <a:cubicBezTo>
                  <a:pt x="197152" y="-46628"/>
                  <a:pt x="339652" y="44986"/>
                  <a:pt x="555186" y="0"/>
                </a:cubicBezTo>
                <a:cubicBezTo>
                  <a:pt x="770720" y="-44986"/>
                  <a:pt x="884832" y="45034"/>
                  <a:pt x="988231" y="0"/>
                </a:cubicBezTo>
                <a:cubicBezTo>
                  <a:pt x="1091630" y="-45034"/>
                  <a:pt x="1253538" y="11853"/>
                  <a:pt x="1421276" y="0"/>
                </a:cubicBezTo>
                <a:cubicBezTo>
                  <a:pt x="1589015" y="-11853"/>
                  <a:pt x="1675253" y="29124"/>
                  <a:pt x="1793251" y="0"/>
                </a:cubicBezTo>
                <a:cubicBezTo>
                  <a:pt x="1911249" y="-29124"/>
                  <a:pt x="2165388" y="62630"/>
                  <a:pt x="2348437" y="0"/>
                </a:cubicBezTo>
                <a:cubicBezTo>
                  <a:pt x="2531486" y="-62630"/>
                  <a:pt x="2646387" y="47016"/>
                  <a:pt x="2781482" y="0"/>
                </a:cubicBezTo>
                <a:cubicBezTo>
                  <a:pt x="2916577" y="-47016"/>
                  <a:pt x="3071869" y="15582"/>
                  <a:pt x="3275598" y="0"/>
                </a:cubicBezTo>
                <a:cubicBezTo>
                  <a:pt x="3479327" y="-15582"/>
                  <a:pt x="3669002" y="45311"/>
                  <a:pt x="3952925" y="0"/>
                </a:cubicBezTo>
                <a:cubicBezTo>
                  <a:pt x="4236848" y="-45311"/>
                  <a:pt x="4248351" y="26221"/>
                  <a:pt x="4508111" y="0"/>
                </a:cubicBezTo>
                <a:cubicBezTo>
                  <a:pt x="4767871" y="-26221"/>
                  <a:pt x="5001259" y="42766"/>
                  <a:pt x="5185438" y="0"/>
                </a:cubicBezTo>
                <a:cubicBezTo>
                  <a:pt x="5369617" y="-42766"/>
                  <a:pt x="5406209" y="20943"/>
                  <a:pt x="5618483" y="0"/>
                </a:cubicBezTo>
                <a:cubicBezTo>
                  <a:pt x="5830757" y="-20943"/>
                  <a:pt x="5947514" y="31023"/>
                  <a:pt x="6107047" y="0"/>
                </a:cubicBezTo>
                <a:cubicBezTo>
                  <a:pt x="6152100" y="277807"/>
                  <a:pt x="6102382" y="333304"/>
                  <a:pt x="6107047" y="659181"/>
                </a:cubicBezTo>
                <a:cubicBezTo>
                  <a:pt x="6111712" y="985058"/>
                  <a:pt x="6096455" y="950302"/>
                  <a:pt x="6107047" y="1212423"/>
                </a:cubicBezTo>
                <a:cubicBezTo>
                  <a:pt x="6117639" y="1474544"/>
                  <a:pt x="6057806" y="1629486"/>
                  <a:pt x="6107047" y="1765664"/>
                </a:cubicBezTo>
                <a:cubicBezTo>
                  <a:pt x="6156288" y="1901842"/>
                  <a:pt x="6068021" y="2228351"/>
                  <a:pt x="6107047" y="2389532"/>
                </a:cubicBezTo>
                <a:cubicBezTo>
                  <a:pt x="6146073" y="2550713"/>
                  <a:pt x="6064252" y="2722840"/>
                  <a:pt x="6107047" y="2978087"/>
                </a:cubicBezTo>
                <a:cubicBezTo>
                  <a:pt x="6149842" y="3233334"/>
                  <a:pt x="6084449" y="3339170"/>
                  <a:pt x="6107047" y="3531328"/>
                </a:cubicBezTo>
                <a:cubicBezTo>
                  <a:pt x="5921286" y="3547612"/>
                  <a:pt x="5774071" y="3464856"/>
                  <a:pt x="5551861" y="3531328"/>
                </a:cubicBezTo>
                <a:cubicBezTo>
                  <a:pt x="5329651" y="3597800"/>
                  <a:pt x="5239234" y="3527450"/>
                  <a:pt x="5118816" y="3531328"/>
                </a:cubicBezTo>
                <a:cubicBezTo>
                  <a:pt x="4998398" y="3535206"/>
                  <a:pt x="4787605" y="3481941"/>
                  <a:pt x="4563630" y="3531328"/>
                </a:cubicBezTo>
                <a:cubicBezTo>
                  <a:pt x="4339655" y="3580715"/>
                  <a:pt x="4269175" y="3488691"/>
                  <a:pt x="4008444" y="3531328"/>
                </a:cubicBezTo>
                <a:cubicBezTo>
                  <a:pt x="3747713" y="3573965"/>
                  <a:pt x="3686411" y="3491031"/>
                  <a:pt x="3514328" y="3531328"/>
                </a:cubicBezTo>
                <a:cubicBezTo>
                  <a:pt x="3342245" y="3571625"/>
                  <a:pt x="3087384" y="3504091"/>
                  <a:pt x="2837001" y="3531328"/>
                </a:cubicBezTo>
                <a:cubicBezTo>
                  <a:pt x="2586618" y="3558565"/>
                  <a:pt x="2505498" y="3483314"/>
                  <a:pt x="2220744" y="3531328"/>
                </a:cubicBezTo>
                <a:cubicBezTo>
                  <a:pt x="1935990" y="3579342"/>
                  <a:pt x="1780043" y="3506241"/>
                  <a:pt x="1604488" y="3531328"/>
                </a:cubicBezTo>
                <a:cubicBezTo>
                  <a:pt x="1428933" y="3556415"/>
                  <a:pt x="1235439" y="3477859"/>
                  <a:pt x="988231" y="3531328"/>
                </a:cubicBezTo>
                <a:cubicBezTo>
                  <a:pt x="741023" y="3584797"/>
                  <a:pt x="736397" y="3499748"/>
                  <a:pt x="616257" y="3531328"/>
                </a:cubicBezTo>
                <a:cubicBezTo>
                  <a:pt x="496117" y="3562908"/>
                  <a:pt x="148325" y="3458738"/>
                  <a:pt x="0" y="3531328"/>
                </a:cubicBezTo>
                <a:cubicBezTo>
                  <a:pt x="-19227" y="3403554"/>
                  <a:pt x="40722" y="3099305"/>
                  <a:pt x="0" y="2907460"/>
                </a:cubicBezTo>
                <a:cubicBezTo>
                  <a:pt x="-40722" y="2715615"/>
                  <a:pt x="12980" y="2572849"/>
                  <a:pt x="0" y="2354219"/>
                </a:cubicBezTo>
                <a:cubicBezTo>
                  <a:pt x="-12980" y="2135589"/>
                  <a:pt x="23622" y="1926202"/>
                  <a:pt x="0" y="1800977"/>
                </a:cubicBezTo>
                <a:cubicBezTo>
                  <a:pt x="-23622" y="1675752"/>
                  <a:pt x="6324" y="1506259"/>
                  <a:pt x="0" y="1247736"/>
                </a:cubicBezTo>
                <a:cubicBezTo>
                  <a:pt x="-6324" y="989213"/>
                  <a:pt x="42647" y="893123"/>
                  <a:pt x="0" y="659181"/>
                </a:cubicBezTo>
                <a:cubicBezTo>
                  <a:pt x="-42647" y="425239"/>
                  <a:pt x="71820" y="192022"/>
                  <a:pt x="0" y="0"/>
                </a:cubicBezTo>
                <a:close/>
              </a:path>
            </a:pathLst>
          </a:custGeom>
          <a:blipFill>
            <a:blip r:embed="rId3">
              <a:extLst>
                <a:ext uri="{BEBA8EAE-BF5A-486C-A8C5-ECC9F3942E4B}">
                  <a14:imgProps xmlns:a14="http://schemas.microsoft.com/office/drawing/2010/main">
                    <a14:imgLayer r:embed="rId4">
                      <a14:imgEffect>
                        <a14:colorTemperature colorTemp="6461"/>
                      </a14:imgEffect>
                      <a14:imgEffect>
                        <a14:saturation sat="70000"/>
                      </a14:imgEffect>
                    </a14:imgLayer>
                  </a14:imgProps>
                </a:ext>
              </a:extLst>
            </a:blip>
            <a:tile tx="0" ty="0" sx="100000" sy="100000" flip="none" algn="tl"/>
          </a:blipFill>
          <a:ln>
            <a:noFill/>
            <a:extLst>
              <a:ext uri="{C807C97D-BFC1-408E-A445-0C87EB9F89A2}">
                <ask:lineSketchStyleProps xmlns:ask="http://schemas.microsoft.com/office/drawing/2018/sketchyshapes" sd="217165112">
                  <ask:type>
                    <ask:lineSketchScribble/>
                  </ask:type>
                </ask:lineSketchStyleProps>
              </a:ext>
            </a:extLst>
          </a:ln>
          <a:effectLst>
            <a:outerShdw blurRad="63500" sx="102000" sy="102000" algn="ctr" rotWithShape="0">
              <a:prstClr val="black">
                <a:alpha val="40000"/>
              </a:prstClr>
            </a:outerShdw>
            <a:reflection endPos="0" dist="50800" dir="5400000" sy="-100000" algn="bl" rotWithShape="0"/>
            <a:softEdge rad="38100"/>
          </a:effectLst>
        </p:spPr>
        <p:txBody>
          <a:bodyPr>
            <a:noAutofit/>
          </a:bodyPr>
          <a:lstStyle/>
          <a:p>
            <a:pPr marL="0" indent="0" algn="just">
              <a:buNone/>
            </a:pPr>
            <a:r>
              <a:rPr lang="es-MX" sz="2500" dirty="0">
                <a:latin typeface="Arial" panose="020B0604020202020204" pitchFamily="34" charset="0"/>
                <a:cs typeface="Arial" panose="020B0604020202020204" pitchFamily="34" charset="0"/>
              </a:rPr>
              <a:t>El consumo persistente de combustibles fósiles ha causado una reducción progresiva de estos recursos, y se estima que podrían agotarse en las próximas décadas. Por ello, a nivel mundial se están evaluando nuevas fuentes de energía que generen un impacto ambiental menor (</a:t>
            </a:r>
            <a:r>
              <a:rPr lang="es-MX" sz="2500" dirty="0" err="1">
                <a:latin typeface="Arial" panose="020B0604020202020204" pitchFamily="34" charset="0"/>
                <a:cs typeface="Arial" panose="020B0604020202020204" pitchFamily="34" charset="0"/>
              </a:rPr>
              <a:t>Avila</a:t>
            </a:r>
            <a:r>
              <a:rPr lang="es-MX" sz="2500" dirty="0">
                <a:latin typeface="Arial" panose="020B0604020202020204" pitchFamily="34" charset="0"/>
                <a:cs typeface="Arial" panose="020B0604020202020204" pitchFamily="34" charset="0"/>
              </a:rPr>
              <a:t>, 2020).</a:t>
            </a:r>
          </a:p>
        </p:txBody>
      </p:sp>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12">
            <a:extLst>
              <a:ext uri="{FF2B5EF4-FFF2-40B4-BE49-F238E27FC236}">
                <a16:creationId xmlns:a16="http://schemas.microsoft.com/office/drawing/2014/main" id="{9336B6DA-16C2-9AB5-064B-55B5D00C45BA}"/>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a:t>
            </a:fld>
            <a:endParaRPr lang="es-MX" sz="1600" dirty="0">
              <a:solidFill>
                <a:srgbClr val="130147"/>
              </a:solidFill>
            </a:endParaRPr>
          </a:p>
        </p:txBody>
      </p:sp>
      <p:sp>
        <p:nvSpPr>
          <p:cNvPr id="4" name="CuadroTexto 3">
            <a:extLst>
              <a:ext uri="{FF2B5EF4-FFF2-40B4-BE49-F238E27FC236}">
                <a16:creationId xmlns:a16="http://schemas.microsoft.com/office/drawing/2014/main" id="{F0905CDD-AF31-B44C-93B4-8883B27516CD}"/>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ACB78EB2-7B7A-129D-B35D-5ADDBB99F9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21434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C731F-6BF6-A74C-2911-2DE538C101B0}"/>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0B9843DF-A370-C161-2662-C343D932EDB6}"/>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30</a:t>
            </a:fld>
            <a:endParaRPr lang="es-MX" dirty="0">
              <a:solidFill>
                <a:srgbClr val="130147"/>
              </a:solidFill>
            </a:endParaRPr>
          </a:p>
        </p:txBody>
      </p:sp>
      <p:sp>
        <p:nvSpPr>
          <p:cNvPr id="11" name="CuadroTexto 10">
            <a:extLst>
              <a:ext uri="{FF2B5EF4-FFF2-40B4-BE49-F238E27FC236}">
                <a16:creationId xmlns:a16="http://schemas.microsoft.com/office/drawing/2014/main" id="{DB09CB40-7C06-BC94-66B6-03CB488EFE29}"/>
              </a:ext>
            </a:extLst>
          </p:cNvPr>
          <p:cNvSpPr txBox="1"/>
          <p:nvPr/>
        </p:nvSpPr>
        <p:spPr>
          <a:xfrm>
            <a:off x="1144066" y="1627905"/>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9.</a:t>
            </a:r>
            <a:r>
              <a:rPr lang="es-MX" sz="1400" dirty="0">
                <a:latin typeface="Arial" panose="020B0604020202020204" pitchFamily="34" charset="0"/>
                <a:cs typeface="Arial" panose="020B0604020202020204" pitchFamily="34" charset="0"/>
              </a:rPr>
              <a:t> SSF para pretratamiento alcalino con bagazo de caña.</a:t>
            </a:r>
          </a:p>
        </p:txBody>
      </p:sp>
      <p:sp>
        <p:nvSpPr>
          <p:cNvPr id="5" name="CuadroTexto 4">
            <a:extLst>
              <a:ext uri="{FF2B5EF4-FFF2-40B4-BE49-F238E27FC236}">
                <a16:creationId xmlns:a16="http://schemas.microsoft.com/office/drawing/2014/main" id="{4A168429-6970-D0A3-3C57-A88574A76F07}"/>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D9CECFC9-45A7-5788-3758-20FA044D75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3" name="Tabla 2">
            <a:extLst>
              <a:ext uri="{FF2B5EF4-FFF2-40B4-BE49-F238E27FC236}">
                <a16:creationId xmlns:a16="http://schemas.microsoft.com/office/drawing/2014/main" id="{F1ECBE7B-A813-7C64-B57E-02BAA66595FA}"/>
              </a:ext>
            </a:extLst>
          </p:cNvPr>
          <p:cNvGraphicFramePr>
            <a:graphicFrameLocks noGrp="1"/>
          </p:cNvGraphicFramePr>
          <p:nvPr>
            <p:extLst>
              <p:ext uri="{D42A27DB-BD31-4B8C-83A1-F6EECF244321}">
                <p14:modId xmlns:p14="http://schemas.microsoft.com/office/powerpoint/2010/main" val="2577440228"/>
              </p:ext>
            </p:extLst>
          </p:nvPr>
        </p:nvGraphicFramePr>
        <p:xfrm>
          <a:off x="1240280" y="2054473"/>
          <a:ext cx="9484232" cy="4572000"/>
        </p:xfrm>
        <a:graphic>
          <a:graphicData uri="http://schemas.openxmlformats.org/drawingml/2006/table">
            <a:tbl>
              <a:tblPr firstRow="1" bandRow="1">
                <a:tableStyleId>{1FECB4D8-DB02-4DC6-A0A2-4F2EBAE1DC90}</a:tableStyleId>
              </a:tblPr>
              <a:tblGrid>
                <a:gridCol w="1797131">
                  <a:extLst>
                    <a:ext uri="{9D8B030D-6E8A-4147-A177-3AD203B41FA5}">
                      <a16:colId xmlns:a16="http://schemas.microsoft.com/office/drawing/2014/main" val="3669343287"/>
                    </a:ext>
                  </a:extLst>
                </a:gridCol>
                <a:gridCol w="1763536">
                  <a:extLst>
                    <a:ext uri="{9D8B030D-6E8A-4147-A177-3AD203B41FA5}">
                      <a16:colId xmlns:a16="http://schemas.microsoft.com/office/drawing/2014/main" val="3028536348"/>
                    </a:ext>
                  </a:extLst>
                </a:gridCol>
                <a:gridCol w="1181447">
                  <a:extLst>
                    <a:ext uri="{9D8B030D-6E8A-4147-A177-3AD203B41FA5}">
                      <a16:colId xmlns:a16="http://schemas.microsoft.com/office/drawing/2014/main" val="3186223994"/>
                    </a:ext>
                  </a:extLst>
                </a:gridCol>
                <a:gridCol w="1580706">
                  <a:extLst>
                    <a:ext uri="{9D8B030D-6E8A-4147-A177-3AD203B41FA5}">
                      <a16:colId xmlns:a16="http://schemas.microsoft.com/office/drawing/2014/main" val="2220336340"/>
                    </a:ext>
                  </a:extLst>
                </a:gridCol>
                <a:gridCol w="1580706">
                  <a:extLst>
                    <a:ext uri="{9D8B030D-6E8A-4147-A177-3AD203B41FA5}">
                      <a16:colId xmlns:a16="http://schemas.microsoft.com/office/drawing/2014/main" val="2107862242"/>
                    </a:ext>
                  </a:extLst>
                </a:gridCol>
                <a:gridCol w="1580706">
                  <a:extLst>
                    <a:ext uri="{9D8B030D-6E8A-4147-A177-3AD203B41FA5}">
                      <a16:colId xmlns:a16="http://schemas.microsoft.com/office/drawing/2014/main" val="408823471"/>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p>
                      <a:pPr algn="ct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0.88968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1.09188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0.04786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0.88968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0.9436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0.0388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0.047865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 0.90316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404139"/>
                  </a:ext>
                </a:extLst>
              </a:tr>
              <a:tr h="0">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 0.05045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785986"/>
                  </a:ext>
                </a:extLst>
              </a:tr>
            </a:tbl>
          </a:graphicData>
        </a:graphic>
      </p:graphicFrame>
    </p:spTree>
    <p:extLst>
      <p:ext uri="{BB962C8B-B14F-4D97-AF65-F5344CB8AC3E}">
        <p14:creationId xmlns:p14="http://schemas.microsoft.com/office/powerpoint/2010/main" val="10352705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C8D50-CF1C-A06C-4EAB-641DC793B864}"/>
            </a:ext>
          </a:extLst>
        </p:cNvPr>
        <p:cNvGrpSpPr/>
        <p:nvPr/>
      </p:nvGrpSpPr>
      <p:grpSpPr>
        <a:xfrm>
          <a:off x="0" y="0"/>
          <a:ext cx="0" cy="0"/>
          <a:chOff x="0" y="0"/>
          <a:chExt cx="0" cy="0"/>
        </a:xfrm>
      </p:grpSpPr>
      <p:sp>
        <p:nvSpPr>
          <p:cNvPr id="2" name="Marcador de número de diapositiva 12">
            <a:extLst>
              <a:ext uri="{FF2B5EF4-FFF2-40B4-BE49-F238E27FC236}">
                <a16:creationId xmlns:a16="http://schemas.microsoft.com/office/drawing/2014/main" id="{B30886B9-6744-45F7-94FB-B68A9711F92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31</a:t>
            </a:fld>
            <a:endParaRPr lang="es-MX" dirty="0">
              <a:solidFill>
                <a:srgbClr val="130147"/>
              </a:solidFill>
            </a:endParaRPr>
          </a:p>
        </p:txBody>
      </p:sp>
      <p:sp>
        <p:nvSpPr>
          <p:cNvPr id="10" name="Título 1">
            <a:extLst>
              <a:ext uri="{FF2B5EF4-FFF2-40B4-BE49-F238E27FC236}">
                <a16:creationId xmlns:a16="http://schemas.microsoft.com/office/drawing/2014/main" id="{D6EE9DA5-09F9-8539-0B5B-350BA11CF580}"/>
              </a:ext>
            </a:extLst>
          </p:cNvPr>
          <p:cNvSpPr txBox="1">
            <a:spLocks/>
          </p:cNvSpPr>
          <p:nvPr/>
        </p:nvSpPr>
        <p:spPr>
          <a:xfrm>
            <a:off x="1348033" y="926235"/>
            <a:ext cx="8465270"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Costos en la producción de bioetanol para SSF</a:t>
            </a:r>
          </a:p>
        </p:txBody>
      </p:sp>
      <p:sp>
        <p:nvSpPr>
          <p:cNvPr id="11" name="CuadroTexto 10">
            <a:extLst>
              <a:ext uri="{FF2B5EF4-FFF2-40B4-BE49-F238E27FC236}">
                <a16:creationId xmlns:a16="http://schemas.microsoft.com/office/drawing/2014/main" id="{B9E7D28C-97D2-A50F-351D-A28D0294F4C6}"/>
              </a:ext>
            </a:extLst>
          </p:cNvPr>
          <p:cNvSpPr txBox="1"/>
          <p:nvPr/>
        </p:nvSpPr>
        <p:spPr>
          <a:xfrm>
            <a:off x="1585274" y="2142322"/>
            <a:ext cx="6418190"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Tabla 10.</a:t>
            </a:r>
            <a:r>
              <a:rPr lang="es-MX" sz="1400" dirty="0">
                <a:latin typeface="Arial" panose="020B0604020202020204" pitchFamily="34" charset="0"/>
                <a:cs typeface="Arial" panose="020B0604020202020204" pitchFamily="34" charset="0"/>
              </a:rPr>
              <a:t> Costos del material para la etapa de SSF.</a:t>
            </a:r>
          </a:p>
        </p:txBody>
      </p:sp>
      <p:sp>
        <p:nvSpPr>
          <p:cNvPr id="5" name="CuadroTexto 4">
            <a:extLst>
              <a:ext uri="{FF2B5EF4-FFF2-40B4-BE49-F238E27FC236}">
                <a16:creationId xmlns:a16="http://schemas.microsoft.com/office/drawing/2014/main" id="{7074FBE9-2375-95E3-05A9-A0F0FC2F7AC0}"/>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901D21BE-5469-6AFA-2FD1-FB90617D6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aphicFrame>
        <p:nvGraphicFramePr>
          <p:cNvPr id="4" name="Tabla 3">
            <a:extLst>
              <a:ext uri="{FF2B5EF4-FFF2-40B4-BE49-F238E27FC236}">
                <a16:creationId xmlns:a16="http://schemas.microsoft.com/office/drawing/2014/main" id="{3D56619D-DBE0-C3DF-25AD-3893DDD2235D}"/>
              </a:ext>
            </a:extLst>
          </p:cNvPr>
          <p:cNvGraphicFramePr>
            <a:graphicFrameLocks noGrp="1"/>
          </p:cNvGraphicFramePr>
          <p:nvPr>
            <p:extLst>
              <p:ext uri="{D42A27DB-BD31-4B8C-83A1-F6EECF244321}">
                <p14:modId xmlns:p14="http://schemas.microsoft.com/office/powerpoint/2010/main" val="370006358"/>
              </p:ext>
            </p:extLst>
          </p:nvPr>
        </p:nvGraphicFramePr>
        <p:xfrm>
          <a:off x="1585274" y="2577737"/>
          <a:ext cx="9021452" cy="3559870"/>
        </p:xfrm>
        <a:graphic>
          <a:graphicData uri="http://schemas.openxmlformats.org/drawingml/2006/table">
            <a:tbl>
              <a:tblPr firstRow="1" bandRow="1">
                <a:tableStyleId>{1FECB4D8-DB02-4DC6-A0A2-4F2EBAE1DC90}</a:tableStyleId>
              </a:tblPr>
              <a:tblGrid>
                <a:gridCol w="2255363">
                  <a:extLst>
                    <a:ext uri="{9D8B030D-6E8A-4147-A177-3AD203B41FA5}">
                      <a16:colId xmlns:a16="http://schemas.microsoft.com/office/drawing/2014/main" val="507703398"/>
                    </a:ext>
                  </a:extLst>
                </a:gridCol>
                <a:gridCol w="2255363">
                  <a:extLst>
                    <a:ext uri="{9D8B030D-6E8A-4147-A177-3AD203B41FA5}">
                      <a16:colId xmlns:a16="http://schemas.microsoft.com/office/drawing/2014/main" val="1994909249"/>
                    </a:ext>
                  </a:extLst>
                </a:gridCol>
                <a:gridCol w="2255363">
                  <a:extLst>
                    <a:ext uri="{9D8B030D-6E8A-4147-A177-3AD203B41FA5}">
                      <a16:colId xmlns:a16="http://schemas.microsoft.com/office/drawing/2014/main" val="2129365882"/>
                    </a:ext>
                  </a:extLst>
                </a:gridCol>
                <a:gridCol w="2255363">
                  <a:extLst>
                    <a:ext uri="{9D8B030D-6E8A-4147-A177-3AD203B41FA5}">
                      <a16:colId xmlns:a16="http://schemas.microsoft.com/office/drawing/2014/main" val="3719852728"/>
                    </a:ext>
                  </a:extLst>
                </a:gridCol>
              </a:tblGrid>
              <a:tr h="980805">
                <a:tc>
                  <a:txBody>
                    <a:bodyPr/>
                    <a:lstStyle/>
                    <a:p>
                      <a:pPr algn="ctr"/>
                      <a:r>
                        <a:rPr lang="es-MX" dirty="0">
                          <a:solidFill>
                            <a:schemeClr val="tx1"/>
                          </a:solidFill>
                        </a:rPr>
                        <a:t>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kg/L </a:t>
                      </a:r>
                    </a:p>
                    <a:p>
                      <a:pPr algn="ctr"/>
                      <a:r>
                        <a:rPr lang="es-MX" dirty="0">
                          <a:solidFill>
                            <a:schemeClr val="tx1"/>
                          </a:solidFill>
                        </a:rPr>
                        <a:t>($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Cantidad</a:t>
                      </a:r>
                    </a:p>
                    <a:p>
                      <a:pPr algn="ctr"/>
                      <a:r>
                        <a:rPr lang="es-MX" dirty="0">
                          <a:solidFill>
                            <a:schemeClr val="tx1"/>
                          </a:solidFill>
                        </a:rPr>
                        <a:t>por pretratamiento </a:t>
                      </a:r>
                    </a:p>
                    <a:p>
                      <a:pPr algn="ctr"/>
                      <a:r>
                        <a:rPr lang="es-MX" dirty="0">
                          <a:solidFill>
                            <a:schemeClr val="tx1"/>
                          </a:solidFill>
                        </a:rPr>
                        <a:t>(g/ml)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MX" dirty="0">
                          <a:solidFill>
                            <a:schemeClr val="tx1"/>
                          </a:solidFill>
                        </a:rPr>
                        <a:t>Costo de lo</a:t>
                      </a:r>
                    </a:p>
                    <a:p>
                      <a:pPr algn="ctr"/>
                      <a:r>
                        <a:rPr lang="es-MX" dirty="0">
                          <a:solidFill>
                            <a:schemeClr val="tx1"/>
                          </a:solidFill>
                        </a:rPr>
                        <a:t>utilizado más envío</a:t>
                      </a:r>
                    </a:p>
                    <a:p>
                      <a:pPr algn="ctr"/>
                      <a:r>
                        <a:rPr lang="es-MX" dirty="0">
                          <a:solidFill>
                            <a:schemeClr val="tx1"/>
                          </a:solidFill>
                        </a:rPr>
                        <a:t> ($ USD)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63644030"/>
                  </a:ext>
                </a:extLst>
              </a:tr>
              <a:tr h="586558">
                <a:tc>
                  <a:txBody>
                    <a:bodyPr/>
                    <a:lstStyle/>
                    <a:p>
                      <a:pPr algn="ctr"/>
                      <a:r>
                        <a:rPr lang="es-MX" dirty="0">
                          <a:solidFill>
                            <a:schemeClr val="tx1"/>
                          </a:solidFill>
                        </a:rPr>
                        <a:t>Saccharomyces </a:t>
                      </a:r>
                      <a:r>
                        <a:rPr lang="es-MX" dirty="0" err="1">
                          <a:solidFill>
                            <a:schemeClr val="tx1"/>
                          </a:solidFill>
                        </a:rPr>
                        <a:t>cerevisiae</a:t>
                      </a: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4798.4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1.85 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8.9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47572"/>
                  </a:ext>
                </a:extLst>
              </a:tr>
              <a:tr h="565859">
                <a:tc>
                  <a:txBody>
                    <a:bodyPr/>
                    <a:lstStyle/>
                    <a:p>
                      <a:pPr algn="ctr"/>
                      <a:r>
                        <a:rPr lang="es-MX" dirty="0">
                          <a:solidFill>
                            <a:schemeClr val="tx1"/>
                          </a:solidFill>
                        </a:rPr>
                        <a:t>Ácido cítrico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4.27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5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56084"/>
                  </a:ext>
                </a:extLst>
              </a:tr>
              <a:tr h="686563">
                <a:tc>
                  <a:txBody>
                    <a:bodyPr/>
                    <a:lstStyle/>
                    <a:p>
                      <a:pPr algn="ctr"/>
                      <a:r>
                        <a:rPr lang="es-MX" dirty="0">
                          <a:solidFill>
                            <a:schemeClr val="tx1"/>
                          </a:solidFill>
                        </a:rPr>
                        <a:t>Levadura activa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14.39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160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930875"/>
                  </a:ext>
                </a:extLst>
              </a:tr>
              <a:tr h="686563">
                <a:tc>
                  <a:txBody>
                    <a:bodyPr/>
                    <a:lstStyle/>
                    <a:p>
                      <a:pPr algn="ctr"/>
                      <a:r>
                        <a:rPr lang="es-MX" dirty="0">
                          <a:solidFill>
                            <a:schemeClr val="tx1"/>
                          </a:solidFill>
                        </a:rPr>
                        <a:t>Agua desmineralizada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2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solidFill>
                            <a:schemeClr val="tx1"/>
                          </a:solidFill>
                        </a:rPr>
                        <a:t>1.57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0518789"/>
                  </a:ext>
                </a:extLst>
              </a:tr>
            </a:tbl>
          </a:graphicData>
        </a:graphic>
      </p:graphicFrame>
    </p:spTree>
    <p:extLst>
      <p:ext uri="{BB962C8B-B14F-4D97-AF65-F5344CB8AC3E}">
        <p14:creationId xmlns:p14="http://schemas.microsoft.com/office/powerpoint/2010/main" val="399929494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24B9940-F559-4168-E610-F2F8C363F5D1}"/>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AEB1855-ACFD-3189-6690-91562DFE5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88A248EF-8AD3-68B4-5748-4EF89491C046}"/>
              </a:ext>
            </a:extLst>
          </p:cNvPr>
          <p:cNvSpPr txBox="1"/>
          <p:nvPr/>
        </p:nvSpPr>
        <p:spPr>
          <a:xfrm>
            <a:off x="2222420" y="1894949"/>
            <a:ext cx="7402493"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11.</a:t>
            </a:r>
            <a:r>
              <a:rPr lang="es-MX" sz="1400" dirty="0">
                <a:latin typeface="Arial" panose="020B0604020202020204" pitchFamily="34" charset="0"/>
                <a:cs typeface="Arial" panose="020B0604020202020204" pitchFamily="34" charset="0"/>
              </a:rPr>
              <a:t> Consumo energético en SSF con bagazo de caña pretratado Biológicamente</a:t>
            </a:r>
          </a:p>
        </p:txBody>
      </p:sp>
      <p:graphicFrame>
        <p:nvGraphicFramePr>
          <p:cNvPr id="10" name="Tabla 9">
            <a:extLst>
              <a:ext uri="{FF2B5EF4-FFF2-40B4-BE49-F238E27FC236}">
                <a16:creationId xmlns:a16="http://schemas.microsoft.com/office/drawing/2014/main" id="{C6B960D5-8121-59C7-93E3-53619AE6A7E2}"/>
              </a:ext>
            </a:extLst>
          </p:cNvPr>
          <p:cNvGraphicFramePr>
            <a:graphicFrameLocks noGrp="1"/>
          </p:cNvGraphicFramePr>
          <p:nvPr>
            <p:extLst>
              <p:ext uri="{D42A27DB-BD31-4B8C-83A1-F6EECF244321}">
                <p14:modId xmlns:p14="http://schemas.microsoft.com/office/powerpoint/2010/main" val="1528382470"/>
              </p:ext>
            </p:extLst>
          </p:nvPr>
        </p:nvGraphicFramePr>
        <p:xfrm>
          <a:off x="1915905" y="2386233"/>
          <a:ext cx="8015524" cy="3406894"/>
        </p:xfrm>
        <a:graphic>
          <a:graphicData uri="http://schemas.openxmlformats.org/drawingml/2006/table">
            <a:tbl>
              <a:tblPr>
                <a:tableStyleId>{1FECB4D8-DB02-4DC6-A0A2-4F2EBAE1DC90}</a:tableStyleId>
              </a:tblPr>
              <a:tblGrid>
                <a:gridCol w="1420920">
                  <a:extLst>
                    <a:ext uri="{9D8B030D-6E8A-4147-A177-3AD203B41FA5}">
                      <a16:colId xmlns:a16="http://schemas.microsoft.com/office/drawing/2014/main" val="702789831"/>
                    </a:ext>
                  </a:extLst>
                </a:gridCol>
                <a:gridCol w="1420920">
                  <a:extLst>
                    <a:ext uri="{9D8B030D-6E8A-4147-A177-3AD203B41FA5}">
                      <a16:colId xmlns:a16="http://schemas.microsoft.com/office/drawing/2014/main" val="3140485988"/>
                    </a:ext>
                  </a:extLst>
                </a:gridCol>
                <a:gridCol w="1420920">
                  <a:extLst>
                    <a:ext uri="{9D8B030D-6E8A-4147-A177-3AD203B41FA5}">
                      <a16:colId xmlns:a16="http://schemas.microsoft.com/office/drawing/2014/main" val="2887800965"/>
                    </a:ext>
                  </a:extLst>
                </a:gridCol>
                <a:gridCol w="1876382">
                  <a:extLst>
                    <a:ext uri="{9D8B030D-6E8A-4147-A177-3AD203B41FA5}">
                      <a16:colId xmlns:a16="http://schemas.microsoft.com/office/drawing/2014/main" val="1766649429"/>
                    </a:ext>
                  </a:extLst>
                </a:gridCol>
                <a:gridCol w="1876382">
                  <a:extLst>
                    <a:ext uri="{9D8B030D-6E8A-4147-A177-3AD203B41FA5}">
                      <a16:colId xmlns:a16="http://schemas.microsoft.com/office/drawing/2014/main" val="1508509323"/>
                    </a:ext>
                  </a:extLst>
                </a:gridCol>
              </a:tblGrid>
              <a:tr h="1119232">
                <a:tc>
                  <a:txBody>
                    <a:bodyPr/>
                    <a:lstStyle/>
                    <a:p>
                      <a:pPr algn="ctr" fontAlgn="ctr"/>
                      <a:r>
                        <a:rPr lang="es-MX" sz="1500" b="1" u="none" strike="noStrike" dirty="0">
                          <a:effectLst/>
                          <a:latin typeface="Arial" panose="020B0604020202020204" pitchFamily="34" charset="0"/>
                          <a:cs typeface="Arial" panose="020B0604020202020204" pitchFamily="34" charset="0"/>
                        </a:rPr>
                        <a:t>Núm. de experimento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Temperatura</a:t>
                      </a:r>
                    </a:p>
                    <a:p>
                      <a:pPr algn="ctr" fontAlgn="ctr"/>
                      <a:r>
                        <a:rPr lang="es-MX" sz="1500" b="1" u="none" strike="noStrike" dirty="0">
                          <a:effectLst/>
                          <a:latin typeface="Arial" panose="020B0604020202020204" pitchFamily="34" charset="0"/>
                          <a:cs typeface="Arial" panose="020B0604020202020204" pitchFamily="34" charset="0"/>
                        </a:rPr>
                        <a:t> (°C)</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Tamaño de bagazo</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u="none" strike="noStrike" dirty="0">
                          <a:effectLst/>
                          <a:latin typeface="Arial" panose="020B0604020202020204" pitchFamily="34" charset="0"/>
                          <a:cs typeface="Arial" panose="020B0604020202020204" pitchFamily="34" charset="0"/>
                        </a:rPr>
                        <a:t>Consumo energético </a:t>
                      </a:r>
                    </a:p>
                    <a:p>
                      <a:pPr algn="ctr" fontAlgn="ctr"/>
                      <a:r>
                        <a:rPr lang="es-MX" sz="1500" b="1" u="none" strike="noStrike" dirty="0">
                          <a:effectLst/>
                          <a:latin typeface="Arial" panose="020B0604020202020204" pitchFamily="34" charset="0"/>
                          <a:cs typeface="Arial" panose="020B0604020202020204" pitchFamily="34" charset="0"/>
                        </a:rPr>
                        <a:t>(kWh)</a:t>
                      </a:r>
                      <a:endParaRPr lang="es-MX" sz="1500" b="1" i="0" u="none" strike="noStrike" dirty="0">
                        <a:solidFill>
                          <a:srgbClr val="F5F5F5"/>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500" b="1" i="0" u="none" strike="noStrike" dirty="0">
                          <a:solidFill>
                            <a:schemeClr val="tx1"/>
                          </a:solidFill>
                          <a:effectLst/>
                          <a:latin typeface="Arial" panose="020B0604020202020204" pitchFamily="34" charset="0"/>
                          <a:cs typeface="Arial" panose="020B0604020202020204" pitchFamily="34" charset="0"/>
                        </a:rPr>
                        <a:t>($ USD)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16530369"/>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1</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45</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222780"/>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2</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532803"/>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3</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40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TNUB</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solidFill>
                            <a:schemeClr val="tx1"/>
                          </a:solidFill>
                          <a:effectLst/>
                          <a:latin typeface="Arial" panose="020B0604020202020204" pitchFamily="34" charset="0"/>
                          <a:cs typeface="Arial" panose="020B0604020202020204" pitchFamily="34" charset="0"/>
                        </a:rPr>
                        <a:t>2.56</a:t>
                      </a:r>
                      <a:endParaRPr lang="es-MX" sz="1500" b="0"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937694"/>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4</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dirty="0">
                          <a:effectLst/>
                          <a:latin typeface="Arial" panose="020B0604020202020204" pitchFamily="34" charset="0"/>
                          <a:cs typeface="Arial" panose="020B0604020202020204" pitchFamily="34" charset="0"/>
                        </a:rPr>
                        <a:t>1 cm</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1.74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916716"/>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5</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MX" sz="1500" u="none" strike="noStrike" dirty="0">
                          <a:effectLst/>
                          <a:latin typeface="Arial" panose="020B0604020202020204" pitchFamily="34" charset="0"/>
                          <a:cs typeface="Arial" panose="020B0604020202020204" pitchFamily="34" charset="0"/>
                        </a:rPr>
                        <a:t>30</a:t>
                      </a:r>
                      <a:endParaRPr lang="es-MX" sz="1500" b="0" i="0" u="none" strike="noStrike" dirty="0">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TNUB</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952609"/>
                  </a:ext>
                </a:extLst>
              </a:tr>
              <a:tr h="381277">
                <a:tc>
                  <a:txBody>
                    <a:bodyPr/>
                    <a:lstStyle/>
                    <a:p>
                      <a:pPr algn="ctr" fontAlgn="ctr"/>
                      <a:r>
                        <a:rPr lang="es-MX" sz="1500" u="none" strike="noStrike">
                          <a:effectLst/>
                          <a:latin typeface="Arial" panose="020B0604020202020204" pitchFamily="34" charset="0"/>
                          <a:cs typeface="Arial" panose="020B0604020202020204" pitchFamily="34" charset="0"/>
                        </a:rPr>
                        <a:t>6</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dirty="0"/>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u="none" strike="noStrike">
                          <a:effectLst/>
                          <a:latin typeface="Arial" panose="020B0604020202020204" pitchFamily="34" charset="0"/>
                          <a:cs typeface="Arial" panose="020B0604020202020204" pitchFamily="34" charset="0"/>
                        </a:rPr>
                        <a:t>1 cm</a:t>
                      </a:r>
                      <a:endParaRPr lang="es-MX" sz="1500" b="0" i="0" u="none" strike="noStrike">
                        <a:solidFill>
                          <a:srgbClr val="F8FAFF"/>
                        </a:solidFill>
                        <a:effectLst/>
                        <a:latin typeface="Arial" panose="020B0604020202020204" pitchFamily="34" charset="0"/>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3.01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MX" sz="1500" b="0" i="0" u="none" strike="noStrike" dirty="0">
                          <a:solidFill>
                            <a:schemeClr val="tx1"/>
                          </a:solidFill>
                          <a:effectLst/>
                          <a:latin typeface="Arial" panose="020B0604020202020204" pitchFamily="34" charset="0"/>
                          <a:cs typeface="Arial" panose="020B0604020202020204" pitchFamily="34" charset="0"/>
                        </a:rPr>
                        <a:t>0.19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513803"/>
                  </a:ext>
                </a:extLst>
              </a:tr>
            </a:tbl>
          </a:graphicData>
        </a:graphic>
      </p:graphicFrame>
      <p:sp>
        <p:nvSpPr>
          <p:cNvPr id="2" name="Marcador de número de diapositiva 12">
            <a:extLst>
              <a:ext uri="{FF2B5EF4-FFF2-40B4-BE49-F238E27FC236}">
                <a16:creationId xmlns:a16="http://schemas.microsoft.com/office/drawing/2014/main" id="{49654845-C34D-CFD0-67BF-D1562D8ADA02}"/>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32</a:t>
            </a:fld>
            <a:endParaRPr lang="es-MX" dirty="0">
              <a:solidFill>
                <a:srgbClr val="130147"/>
              </a:solidFill>
            </a:endParaRPr>
          </a:p>
        </p:txBody>
      </p:sp>
    </p:spTree>
    <p:extLst>
      <p:ext uri="{BB962C8B-B14F-4D97-AF65-F5344CB8AC3E}">
        <p14:creationId xmlns:p14="http://schemas.microsoft.com/office/powerpoint/2010/main" val="3422252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56C3D-26A4-7B8B-5930-E743E05CD9B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777FB0E7-4D0E-D1CE-D887-26CF604D74C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22C7FB0B-504C-87DB-0EF3-96E389C523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0DBADD0D-B79E-0ED8-60A0-E8D7964D8ED9}"/>
              </a:ext>
            </a:extLst>
          </p:cNvPr>
          <p:cNvSpPr txBox="1"/>
          <p:nvPr/>
        </p:nvSpPr>
        <p:spPr>
          <a:xfrm>
            <a:off x="869623" y="1314046"/>
            <a:ext cx="11322377"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12.</a:t>
            </a:r>
            <a:r>
              <a:rPr lang="es-MX" sz="1400" dirty="0">
                <a:latin typeface="Arial" panose="020B0604020202020204" pitchFamily="34" charset="0"/>
                <a:cs typeface="Arial" panose="020B0604020202020204" pitchFamily="34" charset="0"/>
              </a:rPr>
              <a:t> El costo de la energía consumida para la etapa de SSF con bagazo pretratada mediante un proceso alcalino.</a:t>
            </a:r>
          </a:p>
        </p:txBody>
      </p:sp>
      <p:graphicFrame>
        <p:nvGraphicFramePr>
          <p:cNvPr id="2" name="Tabla 1">
            <a:extLst>
              <a:ext uri="{FF2B5EF4-FFF2-40B4-BE49-F238E27FC236}">
                <a16:creationId xmlns:a16="http://schemas.microsoft.com/office/drawing/2014/main" id="{0EA6AE98-1060-4E34-2BB4-D0964E23F23F}"/>
              </a:ext>
            </a:extLst>
          </p:cNvPr>
          <p:cNvGraphicFramePr>
            <a:graphicFrameLocks noGrp="1"/>
          </p:cNvGraphicFramePr>
          <p:nvPr>
            <p:extLst>
              <p:ext uri="{D42A27DB-BD31-4B8C-83A1-F6EECF244321}">
                <p14:modId xmlns:p14="http://schemas.microsoft.com/office/powerpoint/2010/main" val="1198652786"/>
              </p:ext>
            </p:extLst>
          </p:nvPr>
        </p:nvGraphicFramePr>
        <p:xfrm>
          <a:off x="1125908" y="1914893"/>
          <a:ext cx="9484232" cy="4572000"/>
        </p:xfrm>
        <a:graphic>
          <a:graphicData uri="http://schemas.openxmlformats.org/drawingml/2006/table">
            <a:tbl>
              <a:tblPr firstRow="1" bandRow="1">
                <a:tableStyleId>{1FECB4D8-DB02-4DC6-A0A2-4F2EBAE1DC90}</a:tableStyleId>
              </a:tblPr>
              <a:tblGrid>
                <a:gridCol w="1797131">
                  <a:extLst>
                    <a:ext uri="{9D8B030D-6E8A-4147-A177-3AD203B41FA5}">
                      <a16:colId xmlns:a16="http://schemas.microsoft.com/office/drawing/2014/main" val="3669343287"/>
                    </a:ext>
                  </a:extLst>
                </a:gridCol>
                <a:gridCol w="1763536">
                  <a:extLst>
                    <a:ext uri="{9D8B030D-6E8A-4147-A177-3AD203B41FA5}">
                      <a16:colId xmlns:a16="http://schemas.microsoft.com/office/drawing/2014/main" val="3028536348"/>
                    </a:ext>
                  </a:extLst>
                </a:gridCol>
                <a:gridCol w="1181447">
                  <a:extLst>
                    <a:ext uri="{9D8B030D-6E8A-4147-A177-3AD203B41FA5}">
                      <a16:colId xmlns:a16="http://schemas.microsoft.com/office/drawing/2014/main" val="3186223994"/>
                    </a:ext>
                  </a:extLst>
                </a:gridCol>
                <a:gridCol w="1580706">
                  <a:extLst>
                    <a:ext uri="{9D8B030D-6E8A-4147-A177-3AD203B41FA5}">
                      <a16:colId xmlns:a16="http://schemas.microsoft.com/office/drawing/2014/main" val="2220336340"/>
                    </a:ext>
                  </a:extLst>
                </a:gridCol>
                <a:gridCol w="1580706">
                  <a:extLst>
                    <a:ext uri="{9D8B030D-6E8A-4147-A177-3AD203B41FA5}">
                      <a16:colId xmlns:a16="http://schemas.microsoft.com/office/drawing/2014/main" val="2107862242"/>
                    </a:ext>
                  </a:extLst>
                </a:gridCol>
                <a:gridCol w="1580706">
                  <a:extLst>
                    <a:ext uri="{9D8B030D-6E8A-4147-A177-3AD203B41FA5}">
                      <a16:colId xmlns:a16="http://schemas.microsoft.com/office/drawing/2014/main" val="408823471"/>
                    </a:ext>
                  </a:extLst>
                </a:gridCol>
              </a:tblGrid>
              <a:tr h="730512">
                <a:tc>
                  <a:txBody>
                    <a:bodyPr/>
                    <a:lstStyle/>
                    <a:p>
                      <a:pPr algn="ctr"/>
                      <a:r>
                        <a:rPr lang="es-MX" dirty="0">
                          <a:solidFill>
                            <a:schemeClr val="tx1"/>
                          </a:solidFill>
                        </a:rPr>
                        <a:t>Número de pretratamiento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Temperatura</a:t>
                      </a:r>
                    </a:p>
                    <a:p>
                      <a:pPr algn="ctr"/>
                      <a:r>
                        <a:rPr lang="es-MX" dirty="0">
                          <a:solidFill>
                            <a:schemeClr val="tx1"/>
                          </a:solidFill>
                        </a:rPr>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Tamaño de bagazo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Tiempo</a:t>
                      </a:r>
                    </a:p>
                    <a:p>
                      <a:pPr algn="ctr"/>
                      <a:r>
                        <a:rPr lang="es-MX" dirty="0">
                          <a:solidFill>
                            <a:schemeClr val="tx1"/>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s-MX" dirty="0">
                          <a:solidFill>
                            <a:schemeClr val="tx1"/>
                          </a:solidFill>
                        </a:rPr>
                        <a:t>Consumo energético (kWh)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Costos</a:t>
                      </a:r>
                    </a:p>
                    <a:p>
                      <a:pPr algn="ctr" fontAlgn="ctr"/>
                      <a:r>
                        <a:rPr lang="es-MX" sz="1800" b="1" i="0" u="none" strike="noStrike" dirty="0">
                          <a:solidFill>
                            <a:schemeClr val="tx1"/>
                          </a:solidFill>
                          <a:effectLst/>
                          <a:latin typeface="Arial" panose="020B0604020202020204" pitchFamily="34" charset="0"/>
                          <a:cs typeface="Arial" panose="020B0604020202020204" pitchFamily="34" charset="0"/>
                        </a:rPr>
                        <a:t>($ USD)</a:t>
                      </a:r>
                    </a:p>
                    <a:p>
                      <a:pPr algn="ctr"/>
                      <a:endParaRPr lang="es-MX"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584116581"/>
                  </a:ext>
                </a:extLst>
              </a:tr>
              <a:tr h="342945">
                <a:tc>
                  <a:txBody>
                    <a:bodyPr/>
                    <a:lstStyle/>
                    <a:p>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6451891"/>
                  </a:ext>
                </a:extLst>
              </a:tr>
              <a:tr h="342945">
                <a:tc>
                  <a:txBody>
                    <a:bodyPr/>
                    <a:lstStyle/>
                    <a:p>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200741"/>
                  </a:ext>
                </a:extLst>
              </a:tr>
              <a:tr h="342945">
                <a:tc>
                  <a:txBody>
                    <a:bodyPr/>
                    <a:lstStyle/>
                    <a:p>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9178707"/>
                  </a:ext>
                </a:extLst>
              </a:tr>
              <a:tr h="342945">
                <a:tc>
                  <a:txBody>
                    <a:bodyPr/>
                    <a:lstStyle/>
                    <a:p>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2709580"/>
                  </a:ext>
                </a:extLst>
              </a:tr>
              <a:tr h="342945">
                <a:tc>
                  <a:txBody>
                    <a:bodyPr/>
                    <a:lstStyle/>
                    <a:p>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es-MX"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933121"/>
                  </a:ext>
                </a:extLst>
              </a:tr>
              <a:tr h="342945">
                <a:tc>
                  <a:txBody>
                    <a:bodyPr/>
                    <a:lstStyle/>
                    <a:p>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631815"/>
                  </a:ext>
                </a:extLst>
              </a:tr>
              <a:tr h="342945">
                <a:tc>
                  <a:txBody>
                    <a:bodyPr/>
                    <a:lstStyle/>
                    <a:p>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s-MX" dirty="0"/>
                        <a:t> 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1445461"/>
                  </a:ext>
                </a:extLst>
              </a:tr>
              <a:tr h="342945">
                <a:tc>
                  <a:txBody>
                    <a:bodyPr/>
                    <a:lstStyle/>
                    <a:p>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354"/>
                  </a:ext>
                </a:extLst>
              </a:tr>
              <a:tr h="342945">
                <a:tc>
                  <a:txBody>
                    <a:bodyPr/>
                    <a:lstStyle/>
                    <a:p>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MX"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TNUB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5400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1.84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404139"/>
                  </a:ext>
                </a:extLst>
              </a:tr>
              <a:tr h="0">
                <a:tc>
                  <a:txBody>
                    <a:bodyPr/>
                    <a:lstStyle/>
                    <a:p>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a:t>1 cm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7870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2.58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dirty="0"/>
                        <a:t>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785986"/>
                  </a:ext>
                </a:extLst>
              </a:tr>
            </a:tbl>
          </a:graphicData>
        </a:graphic>
      </p:graphicFrame>
      <p:sp>
        <p:nvSpPr>
          <p:cNvPr id="3" name="Marcador de número de diapositiva 12">
            <a:extLst>
              <a:ext uri="{FF2B5EF4-FFF2-40B4-BE49-F238E27FC236}">
                <a16:creationId xmlns:a16="http://schemas.microsoft.com/office/drawing/2014/main" id="{B7E05D7A-B4B9-3294-04F1-9428AD2D24C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33</a:t>
            </a:fld>
            <a:endParaRPr lang="es-MX" dirty="0">
              <a:solidFill>
                <a:srgbClr val="130147"/>
              </a:solidFill>
            </a:endParaRPr>
          </a:p>
        </p:txBody>
      </p:sp>
    </p:spTree>
    <p:extLst>
      <p:ext uri="{BB962C8B-B14F-4D97-AF65-F5344CB8AC3E}">
        <p14:creationId xmlns:p14="http://schemas.microsoft.com/office/powerpoint/2010/main" val="1584799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A62E5-6253-973D-353E-2B2C9963065E}"/>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9285E6D-449E-1763-BBCC-61578605AB26}"/>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C9EED394-A005-519D-2CEB-29B8A6048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9" name="CuadroTexto 8">
            <a:extLst>
              <a:ext uri="{FF2B5EF4-FFF2-40B4-BE49-F238E27FC236}">
                <a16:creationId xmlns:a16="http://schemas.microsoft.com/office/drawing/2014/main" id="{6286A353-54FF-C286-D455-BEDB9C20FB76}"/>
              </a:ext>
            </a:extLst>
          </p:cNvPr>
          <p:cNvSpPr txBox="1"/>
          <p:nvPr/>
        </p:nvSpPr>
        <p:spPr>
          <a:xfrm>
            <a:off x="496399" y="1641131"/>
            <a:ext cx="3739700" cy="307777"/>
          </a:xfrm>
          <a:prstGeom prst="rect">
            <a:avLst/>
          </a:prstGeom>
          <a:noFill/>
        </p:spPr>
        <p:txBody>
          <a:bodyPr wrap="square">
            <a:spAutoFit/>
          </a:bodyPr>
          <a:lstStyle/>
          <a:p>
            <a:r>
              <a:rPr lang="es-MX" sz="1400" b="1" i="1" dirty="0">
                <a:latin typeface="Arial" panose="020B0604020202020204" pitchFamily="34" charset="0"/>
                <a:cs typeface="Arial" panose="020B0604020202020204" pitchFamily="34" charset="0"/>
              </a:rPr>
              <a:t>Tabla 13.</a:t>
            </a:r>
            <a:r>
              <a:rPr lang="es-MX" sz="1400" dirty="0">
                <a:latin typeface="Arial" panose="020B0604020202020204" pitchFamily="34" charset="0"/>
                <a:cs typeface="Arial" panose="020B0604020202020204" pitchFamily="34" charset="0"/>
              </a:rPr>
              <a:t> Comparativa del gasto energético.</a:t>
            </a:r>
          </a:p>
        </p:txBody>
      </p:sp>
      <p:graphicFrame>
        <p:nvGraphicFramePr>
          <p:cNvPr id="3" name="Tabla 2">
            <a:extLst>
              <a:ext uri="{FF2B5EF4-FFF2-40B4-BE49-F238E27FC236}">
                <a16:creationId xmlns:a16="http://schemas.microsoft.com/office/drawing/2014/main" id="{CCD1E179-AD04-3ED7-4409-DAC2BDFE185C}"/>
              </a:ext>
            </a:extLst>
          </p:cNvPr>
          <p:cNvGraphicFramePr>
            <a:graphicFrameLocks noGrp="1"/>
          </p:cNvGraphicFramePr>
          <p:nvPr>
            <p:extLst>
              <p:ext uri="{D42A27DB-BD31-4B8C-83A1-F6EECF244321}">
                <p14:modId xmlns:p14="http://schemas.microsoft.com/office/powerpoint/2010/main" val="554940372"/>
              </p:ext>
            </p:extLst>
          </p:nvPr>
        </p:nvGraphicFramePr>
        <p:xfrm>
          <a:off x="339365" y="2067699"/>
          <a:ext cx="11632675" cy="3476255"/>
        </p:xfrm>
        <a:graphic>
          <a:graphicData uri="http://schemas.openxmlformats.org/drawingml/2006/table">
            <a:tbl>
              <a:tblPr firstRow="1" bandRow="1">
                <a:tableStyleId>{5940675A-B579-460E-94D1-54222C63F5DA}</a:tableStyleId>
              </a:tblPr>
              <a:tblGrid>
                <a:gridCol w="2790334">
                  <a:extLst>
                    <a:ext uri="{9D8B030D-6E8A-4147-A177-3AD203B41FA5}">
                      <a16:colId xmlns:a16="http://schemas.microsoft.com/office/drawing/2014/main" val="151656850"/>
                    </a:ext>
                  </a:extLst>
                </a:gridCol>
                <a:gridCol w="1862736">
                  <a:extLst>
                    <a:ext uri="{9D8B030D-6E8A-4147-A177-3AD203B41FA5}">
                      <a16:colId xmlns:a16="http://schemas.microsoft.com/office/drawing/2014/main" val="2771931983"/>
                    </a:ext>
                  </a:extLst>
                </a:gridCol>
                <a:gridCol w="2326535">
                  <a:extLst>
                    <a:ext uri="{9D8B030D-6E8A-4147-A177-3AD203B41FA5}">
                      <a16:colId xmlns:a16="http://schemas.microsoft.com/office/drawing/2014/main" val="1779536273"/>
                    </a:ext>
                  </a:extLst>
                </a:gridCol>
                <a:gridCol w="2326535">
                  <a:extLst>
                    <a:ext uri="{9D8B030D-6E8A-4147-A177-3AD203B41FA5}">
                      <a16:colId xmlns:a16="http://schemas.microsoft.com/office/drawing/2014/main" val="3259470932"/>
                    </a:ext>
                  </a:extLst>
                </a:gridCol>
                <a:gridCol w="2326535">
                  <a:extLst>
                    <a:ext uri="{9D8B030D-6E8A-4147-A177-3AD203B41FA5}">
                      <a16:colId xmlns:a16="http://schemas.microsoft.com/office/drawing/2014/main" val="2219213500"/>
                    </a:ext>
                  </a:extLst>
                </a:gridCol>
              </a:tblGrid>
              <a:tr h="975791">
                <a:tc>
                  <a:txBody>
                    <a:bodyPr/>
                    <a:lstStyle/>
                    <a:p>
                      <a:r>
                        <a:rPr lang="es-MX" sz="1600" b="1" dirty="0">
                          <a:latin typeface="Arial" panose="020B0604020202020204" pitchFamily="34" charset="0"/>
                          <a:cs typeface="Arial" panose="020B0604020202020204" pitchFamily="34" charset="0"/>
                        </a:rPr>
                        <a:t>Prueba</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Total de costo por</a:t>
                      </a:r>
                    </a:p>
                    <a:p>
                      <a:r>
                        <a:rPr lang="es-MX" sz="1600" b="1" dirty="0">
                          <a:latin typeface="Arial" panose="020B0604020202020204" pitchFamily="34" charset="0"/>
                          <a:cs typeface="Arial" panose="020B0604020202020204" pitchFamily="34" charset="0"/>
                        </a:rPr>
                        <a:t>pretratamiento</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Gasto energético </a:t>
                      </a:r>
                    </a:p>
                    <a:p>
                      <a:r>
                        <a:rPr lang="es-MX" sz="1600" b="1" dirty="0">
                          <a:latin typeface="Arial" panose="020B0604020202020204" pitchFamily="34" charset="0"/>
                          <a:cs typeface="Arial" panose="020B0604020202020204" pitchFamily="34" charset="0"/>
                        </a:rPr>
                        <a:t>promedio ($ USD)</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Gasto total</a:t>
                      </a:r>
                    </a:p>
                    <a:p>
                      <a:r>
                        <a:rPr lang="es-MX" sz="1600" b="1" dirty="0">
                          <a:latin typeface="Arial" panose="020B0604020202020204" pitchFamily="34" charset="0"/>
                          <a:cs typeface="Arial" panose="020B0604020202020204" pitchFamily="34" charset="0"/>
                        </a:rPr>
                        <a:t>($ USD)</a:t>
                      </a:r>
                    </a:p>
                  </a:txBody>
                  <a:tcPr>
                    <a:solidFill>
                      <a:schemeClr val="accent6">
                        <a:lumMod val="20000"/>
                        <a:lumOff val="80000"/>
                      </a:schemeClr>
                    </a:solidFill>
                  </a:tcPr>
                </a:tc>
                <a:tc>
                  <a:txBody>
                    <a:bodyPr/>
                    <a:lstStyle/>
                    <a:p>
                      <a:r>
                        <a:rPr lang="es-MX" sz="1600" b="1" dirty="0">
                          <a:latin typeface="Arial" panose="020B0604020202020204" pitchFamily="34" charset="0"/>
                          <a:cs typeface="Arial" panose="020B0604020202020204" pitchFamily="34" charset="0"/>
                        </a:rPr>
                        <a:t>Producción de</a:t>
                      </a:r>
                    </a:p>
                    <a:p>
                      <a:r>
                        <a:rPr lang="es-MX" sz="1600" b="1" dirty="0">
                          <a:latin typeface="Arial" panose="020B0604020202020204" pitchFamily="34" charset="0"/>
                          <a:cs typeface="Arial" panose="020B0604020202020204" pitchFamily="34" charset="0"/>
                        </a:rPr>
                        <a:t>alcohol obtenido (%)</a:t>
                      </a:r>
                    </a:p>
                  </a:txBody>
                  <a:tcPr>
                    <a:solidFill>
                      <a:schemeClr val="accent6">
                        <a:lumMod val="20000"/>
                        <a:lumOff val="80000"/>
                      </a:schemeClr>
                    </a:solidFill>
                  </a:tcPr>
                </a:tc>
                <a:extLst>
                  <a:ext uri="{0D108BD9-81ED-4DB2-BD59-A6C34878D82A}">
                    <a16:rowId xmlns:a16="http://schemas.microsoft.com/office/drawing/2014/main" val="230960098"/>
                  </a:ext>
                </a:extLst>
              </a:tr>
              <a:tr h="1341712">
                <a:tc>
                  <a:txBody>
                    <a:bodyPr/>
                    <a:lstStyle/>
                    <a:p>
                      <a:r>
                        <a:rPr lang="es-MX" sz="1600" dirty="0">
                          <a:latin typeface="Arial" panose="020B0604020202020204" pitchFamily="34" charset="0"/>
                          <a:cs typeface="Arial" panose="020B0604020202020204" pitchFamily="34" charset="0"/>
                        </a:rPr>
                        <a:t>Pretratamiento biológico,</a:t>
                      </a:r>
                    </a:p>
                    <a:p>
                      <a:r>
                        <a:rPr lang="es-MX" sz="1600" dirty="0">
                          <a:latin typeface="Arial" panose="020B0604020202020204" pitchFamily="34" charset="0"/>
                          <a:cs typeface="Arial" panose="020B0604020202020204" pitchFamily="34" charset="0"/>
                        </a:rPr>
                        <a:t>SSF Y acondicionamiento</a:t>
                      </a:r>
                    </a:p>
                    <a:p>
                      <a:endParaRPr lang="es-MX" sz="1600" dirty="0">
                        <a:latin typeface="Arial" panose="020B0604020202020204" pitchFamily="34" charset="0"/>
                        <a:cs typeface="Arial" panose="020B0604020202020204" pitchFamily="34" charset="0"/>
                      </a:endParaRPr>
                    </a:p>
                  </a:txBody>
                  <a:tcPr/>
                </a:tc>
                <a:tc>
                  <a:txBody>
                    <a:bodyPr/>
                    <a:lstStyle/>
                    <a:p>
                      <a:r>
                        <a:rPr lang="es-MX" sz="1600" dirty="0">
                          <a:latin typeface="Arial" panose="020B0604020202020204" pitchFamily="34" charset="0"/>
                          <a:cs typeface="Arial" panose="020B0604020202020204" pitchFamily="34" charset="0"/>
                        </a:rPr>
                        <a:t>20.13</a:t>
                      </a:r>
                    </a:p>
                  </a:txBody>
                  <a:tcPr/>
                </a:tc>
                <a:tc>
                  <a:txBody>
                    <a:bodyPr/>
                    <a:lstStyle/>
                    <a:p>
                      <a:r>
                        <a:rPr lang="es-MX" sz="1600" dirty="0">
                          <a:latin typeface="Arial" panose="020B0604020202020204" pitchFamily="34" charset="0"/>
                          <a:cs typeface="Arial" panose="020B0604020202020204" pitchFamily="34" charset="0"/>
                        </a:rPr>
                        <a:t>0.33</a:t>
                      </a:r>
                    </a:p>
                  </a:txBody>
                  <a:tcPr/>
                </a:tc>
                <a:tc>
                  <a:txBody>
                    <a:bodyPr/>
                    <a:lstStyle/>
                    <a:p>
                      <a:r>
                        <a:rPr lang="es-MX" sz="1600" dirty="0">
                          <a:latin typeface="Arial" panose="020B0604020202020204" pitchFamily="34" charset="0"/>
                          <a:cs typeface="Arial" panose="020B0604020202020204" pitchFamily="34" charset="0"/>
                        </a:rPr>
                        <a:t>19.58</a:t>
                      </a:r>
                    </a:p>
                  </a:txBody>
                  <a:tcPr/>
                </a:tc>
                <a:tc>
                  <a:txBody>
                    <a:bodyPr/>
                    <a:lstStyle/>
                    <a:p>
                      <a:r>
                        <a:rPr lang="es-MX" sz="1600" dirty="0">
                          <a:latin typeface="Arial" panose="020B0604020202020204" pitchFamily="34" charset="0"/>
                          <a:cs typeface="Arial" panose="020B0604020202020204" pitchFamily="34" charset="0"/>
                        </a:rPr>
                        <a:t>11.15</a:t>
                      </a:r>
                    </a:p>
                  </a:txBody>
                  <a:tcPr/>
                </a:tc>
                <a:extLst>
                  <a:ext uri="{0D108BD9-81ED-4DB2-BD59-A6C34878D82A}">
                    <a16:rowId xmlns:a16="http://schemas.microsoft.com/office/drawing/2014/main" val="1172631102"/>
                  </a:ext>
                </a:extLst>
              </a:tr>
              <a:tr h="1158752">
                <a:tc>
                  <a:txBody>
                    <a:bodyPr/>
                    <a:lstStyle/>
                    <a:p>
                      <a:r>
                        <a:rPr lang="es-MX" sz="1600" dirty="0">
                          <a:latin typeface="Arial" panose="020B0604020202020204" pitchFamily="34" charset="0"/>
                          <a:cs typeface="Arial" panose="020B0604020202020204" pitchFamily="34" charset="0"/>
                        </a:rPr>
                        <a:t>Pretratamiento alcalino,</a:t>
                      </a:r>
                    </a:p>
                    <a:p>
                      <a:r>
                        <a:rPr lang="es-MX" sz="1600" dirty="0">
                          <a:latin typeface="Arial" panose="020B0604020202020204" pitchFamily="34" charset="0"/>
                          <a:cs typeface="Arial" panose="020B0604020202020204" pitchFamily="34" charset="0"/>
                        </a:rPr>
                        <a:t>SSF Y acondicionamiento</a:t>
                      </a:r>
                    </a:p>
                  </a:txBody>
                  <a:tcPr/>
                </a:tc>
                <a:tc>
                  <a:txBody>
                    <a:bodyPr/>
                    <a:lstStyle/>
                    <a:p>
                      <a:r>
                        <a:rPr lang="es-MX" sz="1600" dirty="0">
                          <a:latin typeface="Arial" panose="020B0604020202020204" pitchFamily="34" charset="0"/>
                          <a:cs typeface="Arial" panose="020B0604020202020204" pitchFamily="34" charset="0"/>
                        </a:rPr>
                        <a:t>25.09</a:t>
                      </a:r>
                    </a:p>
                  </a:txBody>
                  <a:tcPr/>
                </a:tc>
                <a:tc>
                  <a:txBody>
                    <a:bodyPr/>
                    <a:lstStyle/>
                    <a:p>
                      <a:r>
                        <a:rPr lang="es-MX" sz="1600" dirty="0">
                          <a:latin typeface="Arial" panose="020B0604020202020204" pitchFamily="34" charset="0"/>
                          <a:cs typeface="Arial" panose="020B0604020202020204" pitchFamily="34" charset="0"/>
                        </a:rPr>
                        <a:t>0.18</a:t>
                      </a:r>
                    </a:p>
                  </a:txBody>
                  <a:tcPr/>
                </a:tc>
                <a:tc>
                  <a:txBody>
                    <a:bodyPr/>
                    <a:lstStyle/>
                    <a:p>
                      <a:r>
                        <a:rPr lang="es-MX" sz="1600" dirty="0">
                          <a:latin typeface="Arial" panose="020B0604020202020204" pitchFamily="34" charset="0"/>
                          <a:cs typeface="Arial" panose="020B0604020202020204" pitchFamily="34" charset="0"/>
                        </a:rPr>
                        <a:t>24.49</a:t>
                      </a:r>
                    </a:p>
                  </a:txBody>
                  <a:tcPr/>
                </a:tc>
                <a:tc>
                  <a:txBody>
                    <a:bodyPr/>
                    <a:lstStyle/>
                    <a:p>
                      <a:r>
                        <a:rPr lang="es-MX" sz="1600" dirty="0">
                          <a:latin typeface="Arial" panose="020B0604020202020204" pitchFamily="34" charset="0"/>
                          <a:cs typeface="Arial" panose="020B0604020202020204" pitchFamily="34" charset="0"/>
                        </a:rPr>
                        <a:t>12.8</a:t>
                      </a:r>
                    </a:p>
                  </a:txBody>
                  <a:tcPr/>
                </a:tc>
                <a:extLst>
                  <a:ext uri="{0D108BD9-81ED-4DB2-BD59-A6C34878D82A}">
                    <a16:rowId xmlns:a16="http://schemas.microsoft.com/office/drawing/2014/main" val="2431847892"/>
                  </a:ext>
                </a:extLst>
              </a:tr>
            </a:tbl>
          </a:graphicData>
        </a:graphic>
      </p:graphicFrame>
      <p:sp>
        <p:nvSpPr>
          <p:cNvPr id="2" name="Marcador de número de diapositiva 12">
            <a:extLst>
              <a:ext uri="{FF2B5EF4-FFF2-40B4-BE49-F238E27FC236}">
                <a16:creationId xmlns:a16="http://schemas.microsoft.com/office/drawing/2014/main" id="{90B07206-9B1F-7C57-37CD-B81048D8797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34</a:t>
            </a:fld>
            <a:endParaRPr lang="es-MX" dirty="0">
              <a:solidFill>
                <a:srgbClr val="130147"/>
              </a:solidFill>
            </a:endParaRPr>
          </a:p>
        </p:txBody>
      </p:sp>
    </p:spTree>
    <p:extLst>
      <p:ext uri="{BB962C8B-B14F-4D97-AF65-F5344CB8AC3E}">
        <p14:creationId xmlns:p14="http://schemas.microsoft.com/office/powerpoint/2010/main" val="849406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431A1-E398-4F94-A534-C6A5BEC37CA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4B793C7-B6EC-BE04-32F3-7B842AD57DD4}"/>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14232DBC-7878-CBF8-9AF5-DD496A8B1C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4" name="Imagen 3">
            <a:extLst>
              <a:ext uri="{FF2B5EF4-FFF2-40B4-BE49-F238E27FC236}">
                <a16:creationId xmlns:a16="http://schemas.microsoft.com/office/drawing/2014/main" id="{08BAD962-7E1C-A6D0-2469-AA8741AB8FAC}"/>
              </a:ext>
            </a:extLst>
          </p:cNvPr>
          <p:cNvPicPr>
            <a:picLocks noChangeAspect="1"/>
          </p:cNvPicPr>
          <p:nvPr/>
        </p:nvPicPr>
        <p:blipFill>
          <a:blip r:embed="rId3">
            <a:extLst>
              <a:ext uri="{28A0092B-C50C-407E-A947-70E740481C1C}">
                <a14:useLocalDpi xmlns:a14="http://schemas.microsoft.com/office/drawing/2010/main" val="0"/>
              </a:ext>
            </a:extLst>
          </a:blip>
          <a:srcRect l="5544" r="7598"/>
          <a:stretch>
            <a:fillRect/>
          </a:stretch>
        </p:blipFill>
        <p:spPr>
          <a:xfrm>
            <a:off x="386498" y="1232703"/>
            <a:ext cx="5346006" cy="4678713"/>
          </a:xfrm>
          <a:prstGeom prst="rect">
            <a:avLst/>
          </a:prstGeom>
        </p:spPr>
      </p:pic>
      <p:pic>
        <p:nvPicPr>
          <p:cNvPr id="8" name="Imagen 7">
            <a:extLst>
              <a:ext uri="{FF2B5EF4-FFF2-40B4-BE49-F238E27FC236}">
                <a16:creationId xmlns:a16="http://schemas.microsoft.com/office/drawing/2014/main" id="{26748686-4CFE-17F8-3041-CB8E51DA683D}"/>
              </a:ext>
            </a:extLst>
          </p:cNvPr>
          <p:cNvPicPr>
            <a:picLocks noChangeAspect="1"/>
          </p:cNvPicPr>
          <p:nvPr/>
        </p:nvPicPr>
        <p:blipFill>
          <a:blip r:embed="rId4">
            <a:extLst>
              <a:ext uri="{28A0092B-C50C-407E-A947-70E740481C1C}">
                <a14:useLocalDpi xmlns:a14="http://schemas.microsoft.com/office/drawing/2010/main" val="0"/>
              </a:ext>
            </a:extLst>
          </a:blip>
          <a:srcRect l="5898" t="6819" r="8239"/>
          <a:stretch>
            <a:fillRect/>
          </a:stretch>
        </p:blipFill>
        <p:spPr>
          <a:xfrm>
            <a:off x="6095999" y="1866968"/>
            <a:ext cx="5800531" cy="3648174"/>
          </a:xfrm>
          <a:prstGeom prst="rect">
            <a:avLst/>
          </a:prstGeom>
        </p:spPr>
      </p:pic>
      <p:sp>
        <p:nvSpPr>
          <p:cNvPr id="11" name="CuadroTexto 10">
            <a:extLst>
              <a:ext uri="{FF2B5EF4-FFF2-40B4-BE49-F238E27FC236}">
                <a16:creationId xmlns:a16="http://schemas.microsoft.com/office/drawing/2014/main" id="{CBCA303A-D8E4-D657-2E1A-681D6A10972A}"/>
              </a:ext>
            </a:extLst>
          </p:cNvPr>
          <p:cNvSpPr txBox="1"/>
          <p:nvPr/>
        </p:nvSpPr>
        <p:spPr>
          <a:xfrm>
            <a:off x="517543" y="5911416"/>
            <a:ext cx="4487160" cy="461665"/>
          </a:xfrm>
          <a:prstGeom prst="rect">
            <a:avLst/>
          </a:prstGeom>
          <a:noFill/>
        </p:spPr>
        <p:txBody>
          <a:bodyPr wrap="square">
            <a:spAutoFit/>
          </a:bodyPr>
          <a:lstStyle/>
          <a:p>
            <a:r>
              <a:rPr lang="es-MX" sz="1200" b="1" dirty="0">
                <a:latin typeface="Arial" panose="020B0604020202020204" pitchFamily="34" charset="0"/>
                <a:cs typeface="Arial" panose="020B0604020202020204" pitchFamily="34" charset="0"/>
              </a:rPr>
              <a:t>(a) </a:t>
            </a:r>
            <a:r>
              <a:rPr lang="es-MX" sz="1200" dirty="0">
                <a:latin typeface="Arial" panose="020B0604020202020204" pitchFamily="34" charset="0"/>
                <a:cs typeface="Arial" panose="020B0604020202020204" pitchFamily="34" charset="0"/>
              </a:rPr>
              <a:t>Producción de bioetanol con pretratamiento biológico con bagazo de caña  de TNUB.</a:t>
            </a:r>
          </a:p>
        </p:txBody>
      </p:sp>
      <p:sp>
        <p:nvSpPr>
          <p:cNvPr id="13" name="CuadroTexto 12">
            <a:extLst>
              <a:ext uri="{FF2B5EF4-FFF2-40B4-BE49-F238E27FC236}">
                <a16:creationId xmlns:a16="http://schemas.microsoft.com/office/drawing/2014/main" id="{C65AED05-1B77-ABB1-AC36-4A34B20B6685}"/>
              </a:ext>
            </a:extLst>
          </p:cNvPr>
          <p:cNvSpPr txBox="1"/>
          <p:nvPr/>
        </p:nvSpPr>
        <p:spPr>
          <a:xfrm>
            <a:off x="6459497" y="5829594"/>
            <a:ext cx="5506302" cy="461665"/>
          </a:xfrm>
          <a:prstGeom prst="rect">
            <a:avLst/>
          </a:prstGeom>
          <a:noFill/>
        </p:spPr>
        <p:txBody>
          <a:bodyPr wrap="square">
            <a:spAutoFit/>
          </a:bodyPr>
          <a:lstStyle/>
          <a:p>
            <a:r>
              <a:rPr lang="es-MX" sz="1200" b="1" dirty="0">
                <a:latin typeface="Arial" panose="020B0604020202020204" pitchFamily="34" charset="0"/>
                <a:cs typeface="Arial" panose="020B0604020202020204" pitchFamily="34" charset="0"/>
              </a:rPr>
              <a:t>(b) </a:t>
            </a:r>
            <a:r>
              <a:rPr lang="es-MX" sz="1200" dirty="0">
                <a:latin typeface="Arial" panose="020B0604020202020204" pitchFamily="34" charset="0"/>
                <a:cs typeface="Arial" panose="020B0604020202020204" pitchFamily="34" charset="0"/>
              </a:rPr>
              <a:t>Producción de bioetanol con pretratamiento biológico con bagazo de caña de 1 cm.</a:t>
            </a:r>
          </a:p>
        </p:txBody>
      </p:sp>
      <p:sp>
        <p:nvSpPr>
          <p:cNvPr id="15" name="CuadroTexto 14">
            <a:extLst>
              <a:ext uri="{FF2B5EF4-FFF2-40B4-BE49-F238E27FC236}">
                <a16:creationId xmlns:a16="http://schemas.microsoft.com/office/drawing/2014/main" id="{AF643A50-202B-4466-E15B-77D7A6BECEC6}"/>
              </a:ext>
            </a:extLst>
          </p:cNvPr>
          <p:cNvSpPr txBox="1"/>
          <p:nvPr/>
        </p:nvSpPr>
        <p:spPr>
          <a:xfrm>
            <a:off x="3339621" y="6484728"/>
            <a:ext cx="609442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16. </a:t>
            </a:r>
            <a:r>
              <a:rPr lang="es-MX" sz="1400" dirty="0">
                <a:latin typeface="Arial" panose="020B0604020202020204" pitchFamily="34" charset="0"/>
                <a:cs typeface="Arial" panose="020B0604020202020204" pitchFamily="34" charset="0"/>
              </a:rPr>
              <a:t>Producción de bioetanol con pretratamiento biológico.</a:t>
            </a:r>
          </a:p>
        </p:txBody>
      </p:sp>
      <p:sp>
        <p:nvSpPr>
          <p:cNvPr id="2" name="Marcador de número de diapositiva 12">
            <a:extLst>
              <a:ext uri="{FF2B5EF4-FFF2-40B4-BE49-F238E27FC236}">
                <a16:creationId xmlns:a16="http://schemas.microsoft.com/office/drawing/2014/main" id="{29778DB0-0916-2C1C-F772-9AD187CDC9C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35</a:t>
            </a:fld>
            <a:endParaRPr lang="es-MX" dirty="0">
              <a:solidFill>
                <a:srgbClr val="130147"/>
              </a:solidFill>
            </a:endParaRPr>
          </a:p>
        </p:txBody>
      </p:sp>
    </p:spTree>
    <p:extLst>
      <p:ext uri="{BB962C8B-B14F-4D97-AF65-F5344CB8AC3E}">
        <p14:creationId xmlns:p14="http://schemas.microsoft.com/office/powerpoint/2010/main" val="1788181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88202-DD04-A951-21DA-D12EA1BBCC8F}"/>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92DE3088-13D5-3DA0-4858-4D423E4BDD4C}"/>
              </a:ext>
            </a:extLst>
          </p:cNvPr>
          <p:cNvPicPr>
            <a:picLocks noChangeAspect="1"/>
          </p:cNvPicPr>
          <p:nvPr/>
        </p:nvPicPr>
        <p:blipFill>
          <a:blip r:embed="rId2">
            <a:extLst>
              <a:ext uri="{28A0092B-C50C-407E-A947-70E740481C1C}">
                <a14:useLocalDpi xmlns:a14="http://schemas.microsoft.com/office/drawing/2010/main" val="0"/>
              </a:ext>
            </a:extLst>
          </a:blip>
          <a:srcRect l="4731" t="5382" r="7050"/>
          <a:stretch>
            <a:fillRect/>
          </a:stretch>
        </p:blipFill>
        <p:spPr>
          <a:xfrm>
            <a:off x="226974" y="1467554"/>
            <a:ext cx="5716626" cy="4424789"/>
          </a:xfrm>
          <a:prstGeom prst="rect">
            <a:avLst/>
          </a:prstGeom>
        </p:spPr>
      </p:pic>
      <p:pic>
        <p:nvPicPr>
          <p:cNvPr id="3" name="Imagen 2">
            <a:extLst>
              <a:ext uri="{FF2B5EF4-FFF2-40B4-BE49-F238E27FC236}">
                <a16:creationId xmlns:a16="http://schemas.microsoft.com/office/drawing/2014/main" id="{16A5F3A8-9519-C20B-3290-9728F759ED5E}"/>
              </a:ext>
            </a:extLst>
          </p:cNvPr>
          <p:cNvPicPr>
            <a:picLocks noChangeAspect="1"/>
          </p:cNvPicPr>
          <p:nvPr/>
        </p:nvPicPr>
        <p:blipFill>
          <a:blip r:embed="rId3">
            <a:extLst>
              <a:ext uri="{28A0092B-C50C-407E-A947-70E740481C1C}">
                <a14:useLocalDpi xmlns:a14="http://schemas.microsoft.com/office/drawing/2010/main" val="0"/>
              </a:ext>
            </a:extLst>
          </a:blip>
          <a:srcRect t="5181"/>
          <a:stretch>
            <a:fillRect/>
          </a:stretch>
        </p:blipFill>
        <p:spPr>
          <a:xfrm>
            <a:off x="5867731" y="1267009"/>
            <a:ext cx="6224741" cy="4625335"/>
          </a:xfrm>
          <a:prstGeom prst="rect">
            <a:avLst/>
          </a:prstGeom>
        </p:spPr>
      </p:pic>
      <p:sp>
        <p:nvSpPr>
          <p:cNvPr id="6" name="CuadroTexto 5">
            <a:extLst>
              <a:ext uri="{FF2B5EF4-FFF2-40B4-BE49-F238E27FC236}">
                <a16:creationId xmlns:a16="http://schemas.microsoft.com/office/drawing/2014/main" id="{93D57126-CB19-AD53-BBE9-B094D32C7E1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2E3DE028-A1C9-72BD-9CD8-EAA838F10E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1" name="CuadroTexto 10">
            <a:extLst>
              <a:ext uri="{FF2B5EF4-FFF2-40B4-BE49-F238E27FC236}">
                <a16:creationId xmlns:a16="http://schemas.microsoft.com/office/drawing/2014/main" id="{9CF9A963-7125-B117-E203-8F4689F10CB7}"/>
              </a:ext>
            </a:extLst>
          </p:cNvPr>
          <p:cNvSpPr txBox="1"/>
          <p:nvPr/>
        </p:nvSpPr>
        <p:spPr>
          <a:xfrm>
            <a:off x="828205" y="5892344"/>
            <a:ext cx="4782622"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(a) </a:t>
            </a:r>
            <a:r>
              <a:rPr lang="es-MX" sz="1100" dirty="0">
                <a:latin typeface="Arial" panose="020B0604020202020204" pitchFamily="34" charset="0"/>
                <a:cs typeface="Arial" panose="020B0604020202020204" pitchFamily="34" charset="0"/>
              </a:rPr>
              <a:t>Producción de bioetanol con pretratamiento alcalino con bagazo de caña  de TNUB.</a:t>
            </a:r>
          </a:p>
        </p:txBody>
      </p:sp>
      <p:sp>
        <p:nvSpPr>
          <p:cNvPr id="13" name="CuadroTexto 12">
            <a:extLst>
              <a:ext uri="{FF2B5EF4-FFF2-40B4-BE49-F238E27FC236}">
                <a16:creationId xmlns:a16="http://schemas.microsoft.com/office/drawing/2014/main" id="{DBFAD225-C7E6-3E19-B000-C928194A07A5}"/>
              </a:ext>
            </a:extLst>
          </p:cNvPr>
          <p:cNvSpPr txBox="1"/>
          <p:nvPr/>
        </p:nvSpPr>
        <p:spPr>
          <a:xfrm>
            <a:off x="6727042" y="5884682"/>
            <a:ext cx="4935714" cy="430887"/>
          </a:xfrm>
          <a:prstGeom prst="rect">
            <a:avLst/>
          </a:prstGeom>
          <a:noFill/>
        </p:spPr>
        <p:txBody>
          <a:bodyPr wrap="square">
            <a:spAutoFit/>
          </a:bodyPr>
          <a:lstStyle/>
          <a:p>
            <a:r>
              <a:rPr lang="es-MX" sz="1100" b="1" dirty="0">
                <a:latin typeface="Arial" panose="020B0604020202020204" pitchFamily="34" charset="0"/>
                <a:cs typeface="Arial" panose="020B0604020202020204" pitchFamily="34" charset="0"/>
              </a:rPr>
              <a:t>(b) </a:t>
            </a:r>
            <a:r>
              <a:rPr lang="es-MX" sz="1100" dirty="0">
                <a:latin typeface="Arial" panose="020B0604020202020204" pitchFamily="34" charset="0"/>
                <a:cs typeface="Arial" panose="020B0604020202020204" pitchFamily="34" charset="0"/>
              </a:rPr>
              <a:t>Producción de bioetanol con pretratamiento alcalino con bagazo de caña de 1 cm.</a:t>
            </a:r>
          </a:p>
        </p:txBody>
      </p:sp>
      <p:sp>
        <p:nvSpPr>
          <p:cNvPr id="15" name="CuadroTexto 14">
            <a:extLst>
              <a:ext uri="{FF2B5EF4-FFF2-40B4-BE49-F238E27FC236}">
                <a16:creationId xmlns:a16="http://schemas.microsoft.com/office/drawing/2014/main" id="{C3910D5D-62A6-C012-99DF-4D036BD95C36}"/>
              </a:ext>
            </a:extLst>
          </p:cNvPr>
          <p:cNvSpPr txBox="1"/>
          <p:nvPr/>
        </p:nvSpPr>
        <p:spPr>
          <a:xfrm>
            <a:off x="3778544" y="6387396"/>
            <a:ext cx="5077007"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17. </a:t>
            </a:r>
            <a:r>
              <a:rPr lang="es-MX" sz="1400" dirty="0">
                <a:latin typeface="Arial" panose="020B0604020202020204" pitchFamily="34" charset="0"/>
                <a:cs typeface="Arial" panose="020B0604020202020204" pitchFamily="34" charset="0"/>
              </a:rPr>
              <a:t>Producción de bioetanol con pretratamiento alcalino.</a:t>
            </a:r>
          </a:p>
        </p:txBody>
      </p:sp>
      <p:sp>
        <p:nvSpPr>
          <p:cNvPr id="2" name="Marcador de número de diapositiva 12">
            <a:extLst>
              <a:ext uri="{FF2B5EF4-FFF2-40B4-BE49-F238E27FC236}">
                <a16:creationId xmlns:a16="http://schemas.microsoft.com/office/drawing/2014/main" id="{F915ADF6-0D9B-8DDE-46CC-DE837645EF1D}"/>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36</a:t>
            </a:fld>
            <a:endParaRPr lang="es-MX" dirty="0">
              <a:solidFill>
                <a:srgbClr val="130147"/>
              </a:solidFill>
            </a:endParaRPr>
          </a:p>
        </p:txBody>
      </p:sp>
    </p:spTree>
    <p:extLst>
      <p:ext uri="{BB962C8B-B14F-4D97-AF65-F5344CB8AC3E}">
        <p14:creationId xmlns:p14="http://schemas.microsoft.com/office/powerpoint/2010/main" val="3306379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EF612-7E72-62B9-6490-36DF04BC858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D46958AD-25E9-26D1-B99F-EA47BF85E26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3A08B1E-6308-2599-0847-71E66FB77F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16A80884-570A-317D-FD7C-65E4BAF39353}"/>
              </a:ext>
            </a:extLst>
          </p:cNvPr>
          <p:cNvSpPr txBox="1"/>
          <p:nvPr/>
        </p:nvSpPr>
        <p:spPr>
          <a:xfrm>
            <a:off x="3048786" y="6298689"/>
            <a:ext cx="609442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16. </a:t>
            </a:r>
            <a:r>
              <a:rPr lang="es-MX" sz="1400" dirty="0">
                <a:latin typeface="Arial" panose="020B0604020202020204" pitchFamily="34" charset="0"/>
                <a:cs typeface="Arial" panose="020B0604020202020204" pitchFamily="34" charset="0"/>
              </a:rPr>
              <a:t>Consumo energético para los dos tipos de pretratamiento.</a:t>
            </a:r>
          </a:p>
        </p:txBody>
      </p:sp>
      <p:pic>
        <p:nvPicPr>
          <p:cNvPr id="4" name="Imagen 3">
            <a:extLst>
              <a:ext uri="{FF2B5EF4-FFF2-40B4-BE49-F238E27FC236}">
                <a16:creationId xmlns:a16="http://schemas.microsoft.com/office/drawing/2014/main" id="{26E079CD-1B34-2519-69EB-544E606B6087}"/>
              </a:ext>
            </a:extLst>
          </p:cNvPr>
          <p:cNvPicPr>
            <a:picLocks noChangeAspect="1"/>
          </p:cNvPicPr>
          <p:nvPr/>
        </p:nvPicPr>
        <p:blipFill>
          <a:blip r:embed="rId3">
            <a:extLst>
              <a:ext uri="{28A0092B-C50C-407E-A947-70E740481C1C}">
                <a14:useLocalDpi xmlns:a14="http://schemas.microsoft.com/office/drawing/2010/main" val="0"/>
              </a:ext>
            </a:extLst>
          </a:blip>
          <a:srcRect l="7037" t="5953" r="8972" b="2800"/>
          <a:stretch>
            <a:fillRect/>
          </a:stretch>
        </p:blipFill>
        <p:spPr>
          <a:xfrm>
            <a:off x="1325754" y="1474302"/>
            <a:ext cx="9207595" cy="4824387"/>
          </a:xfrm>
          <a:prstGeom prst="rect">
            <a:avLst/>
          </a:prstGeom>
        </p:spPr>
      </p:pic>
      <p:sp>
        <p:nvSpPr>
          <p:cNvPr id="2" name="Marcador de número de diapositiva 12">
            <a:extLst>
              <a:ext uri="{FF2B5EF4-FFF2-40B4-BE49-F238E27FC236}">
                <a16:creationId xmlns:a16="http://schemas.microsoft.com/office/drawing/2014/main" id="{A7A8DFFB-3E67-C940-ACEC-4E5AB47633AE}"/>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37</a:t>
            </a:fld>
            <a:endParaRPr lang="es-MX" dirty="0">
              <a:solidFill>
                <a:srgbClr val="130147"/>
              </a:solidFill>
            </a:endParaRPr>
          </a:p>
        </p:txBody>
      </p:sp>
    </p:spTree>
    <p:extLst>
      <p:ext uri="{BB962C8B-B14F-4D97-AF65-F5344CB8AC3E}">
        <p14:creationId xmlns:p14="http://schemas.microsoft.com/office/powerpoint/2010/main" val="1281792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E1976-AA85-D94C-851B-EC05EA7D6AD8}"/>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05317558-DCBC-51EE-86EC-143F3EF08DB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D16E1CA-8C4E-C3B0-2F94-C2BF7EE6E7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21FBC85E-FBBD-55E3-8409-22A3EA6AF072}"/>
              </a:ext>
            </a:extLst>
          </p:cNvPr>
          <p:cNvSpPr txBox="1"/>
          <p:nvPr/>
        </p:nvSpPr>
        <p:spPr>
          <a:xfrm>
            <a:off x="4493195" y="6476104"/>
            <a:ext cx="3634818"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17. </a:t>
            </a:r>
            <a:r>
              <a:rPr lang="es-MX" sz="1400" dirty="0">
                <a:latin typeface="Arial" panose="020B0604020202020204" pitchFamily="34" charset="0"/>
                <a:cs typeface="Arial" panose="020B0604020202020204" pitchFamily="34" charset="0"/>
              </a:rPr>
              <a:t>Consumo energético para SSF.</a:t>
            </a:r>
          </a:p>
        </p:txBody>
      </p:sp>
      <p:pic>
        <p:nvPicPr>
          <p:cNvPr id="3" name="Imagen 2">
            <a:extLst>
              <a:ext uri="{FF2B5EF4-FFF2-40B4-BE49-F238E27FC236}">
                <a16:creationId xmlns:a16="http://schemas.microsoft.com/office/drawing/2014/main" id="{5828662C-8DAC-D80B-EB57-3514EF18DE51}"/>
              </a:ext>
            </a:extLst>
          </p:cNvPr>
          <p:cNvPicPr>
            <a:picLocks noChangeAspect="1"/>
          </p:cNvPicPr>
          <p:nvPr/>
        </p:nvPicPr>
        <p:blipFill>
          <a:blip r:embed="rId3">
            <a:extLst>
              <a:ext uri="{28A0092B-C50C-407E-A947-70E740481C1C}">
                <a14:useLocalDpi xmlns:a14="http://schemas.microsoft.com/office/drawing/2010/main" val="0"/>
              </a:ext>
            </a:extLst>
          </a:blip>
          <a:srcRect l="6572" t="6584" r="8377" b="-236"/>
          <a:stretch>
            <a:fillRect/>
          </a:stretch>
        </p:blipFill>
        <p:spPr>
          <a:xfrm>
            <a:off x="1547173" y="1314046"/>
            <a:ext cx="9723295" cy="5163669"/>
          </a:xfrm>
          <a:prstGeom prst="rect">
            <a:avLst/>
          </a:prstGeom>
        </p:spPr>
      </p:pic>
      <p:sp>
        <p:nvSpPr>
          <p:cNvPr id="2" name="Marcador de número de diapositiva 12">
            <a:extLst>
              <a:ext uri="{FF2B5EF4-FFF2-40B4-BE49-F238E27FC236}">
                <a16:creationId xmlns:a16="http://schemas.microsoft.com/office/drawing/2014/main" id="{9632A01B-5292-6E1E-9E39-1A78CAC10E50}"/>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38</a:t>
            </a:fld>
            <a:endParaRPr lang="es-MX" dirty="0">
              <a:solidFill>
                <a:srgbClr val="130147"/>
              </a:solidFill>
            </a:endParaRPr>
          </a:p>
        </p:txBody>
      </p:sp>
    </p:spTree>
    <p:extLst>
      <p:ext uri="{BB962C8B-B14F-4D97-AF65-F5344CB8AC3E}">
        <p14:creationId xmlns:p14="http://schemas.microsoft.com/office/powerpoint/2010/main" val="3865602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305E3-451B-EDEC-C14A-DCD600970B7D}"/>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E00D2E58-2311-B890-A081-764BF7125C7E}"/>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C988288-30D2-CA84-1C79-C6EACCF91C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15" name="CuadroTexto 14">
            <a:extLst>
              <a:ext uri="{FF2B5EF4-FFF2-40B4-BE49-F238E27FC236}">
                <a16:creationId xmlns:a16="http://schemas.microsoft.com/office/drawing/2014/main" id="{D7F390CF-9A3C-9095-7A3D-587F039FD31F}"/>
              </a:ext>
            </a:extLst>
          </p:cNvPr>
          <p:cNvSpPr txBox="1"/>
          <p:nvPr/>
        </p:nvSpPr>
        <p:spPr>
          <a:xfrm>
            <a:off x="3369105" y="6438648"/>
            <a:ext cx="5840690"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18. </a:t>
            </a:r>
            <a:r>
              <a:rPr lang="es-MX" sz="1400" dirty="0">
                <a:latin typeface="Arial" panose="020B0604020202020204" pitchFamily="34" charset="0"/>
                <a:cs typeface="Arial" panose="020B0604020202020204" pitchFamily="34" charset="0"/>
              </a:rPr>
              <a:t>Costo de los insumos y consumo energético para SSF.</a:t>
            </a:r>
          </a:p>
        </p:txBody>
      </p:sp>
      <p:pic>
        <p:nvPicPr>
          <p:cNvPr id="3" name="Imagen 2">
            <a:extLst>
              <a:ext uri="{FF2B5EF4-FFF2-40B4-BE49-F238E27FC236}">
                <a16:creationId xmlns:a16="http://schemas.microsoft.com/office/drawing/2014/main" id="{7ED81482-A56E-2BCC-42F8-FB9E4F9139FA}"/>
              </a:ext>
            </a:extLst>
          </p:cNvPr>
          <p:cNvPicPr>
            <a:picLocks noChangeAspect="1"/>
          </p:cNvPicPr>
          <p:nvPr/>
        </p:nvPicPr>
        <p:blipFill>
          <a:blip r:embed="rId3">
            <a:extLst>
              <a:ext uri="{28A0092B-C50C-407E-A947-70E740481C1C}">
                <a14:useLocalDpi xmlns:a14="http://schemas.microsoft.com/office/drawing/2010/main" val="0"/>
              </a:ext>
            </a:extLst>
          </a:blip>
          <a:srcRect l="6572" t="5632" r="8377" b="2827"/>
          <a:stretch>
            <a:fillRect/>
          </a:stretch>
        </p:blipFill>
        <p:spPr>
          <a:xfrm>
            <a:off x="955139" y="1139766"/>
            <a:ext cx="9508614" cy="5298882"/>
          </a:xfrm>
          <a:prstGeom prst="rect">
            <a:avLst/>
          </a:prstGeom>
        </p:spPr>
      </p:pic>
      <p:sp>
        <p:nvSpPr>
          <p:cNvPr id="2" name="Marcador de número de diapositiva 12">
            <a:extLst>
              <a:ext uri="{FF2B5EF4-FFF2-40B4-BE49-F238E27FC236}">
                <a16:creationId xmlns:a16="http://schemas.microsoft.com/office/drawing/2014/main" id="{749EDB63-E80F-D501-E670-3F2250698D5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39</a:t>
            </a:fld>
            <a:endParaRPr lang="es-MX" dirty="0">
              <a:solidFill>
                <a:srgbClr val="130147"/>
              </a:solidFill>
            </a:endParaRPr>
          </a:p>
        </p:txBody>
      </p:sp>
    </p:spTree>
    <p:extLst>
      <p:ext uri="{BB962C8B-B14F-4D97-AF65-F5344CB8AC3E}">
        <p14:creationId xmlns:p14="http://schemas.microsoft.com/office/powerpoint/2010/main" val="130209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341D4CDC-8290-338B-399B-42899A8B6926}"/>
              </a:ext>
            </a:extLst>
          </p:cNvPr>
          <p:cNvSpPr>
            <a:spLocks noGrp="1"/>
          </p:cNvSpPr>
          <p:nvPr>
            <p:ph idx="1"/>
          </p:nvPr>
        </p:nvSpPr>
        <p:spPr>
          <a:xfrm>
            <a:off x="631015" y="2525717"/>
            <a:ext cx="10515600" cy="2727418"/>
          </a:xfrm>
        </p:spPr>
        <p:txBody>
          <a:bodyPr>
            <a:normAutofit fontScale="47500" lnSpcReduction="20000"/>
          </a:bodyPr>
          <a:lstStyle/>
          <a:p>
            <a:pPr algn="just">
              <a:buFont typeface="Wingdings" panose="05000000000000000000" pitchFamily="2" charset="2"/>
              <a:buChar char="Ø"/>
            </a:pPr>
            <a:endParaRPr lang="es-MX"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s-MX" sz="5100" dirty="0">
                <a:solidFill>
                  <a:srgbClr val="002060"/>
                </a:solidFill>
                <a:latin typeface="Arial" panose="020B0604020202020204" pitchFamily="34" charset="0"/>
                <a:cs typeface="Arial" panose="020B0604020202020204" pitchFamily="34" charset="0"/>
              </a:rPr>
              <a:t>Analizar experimentalmente los efectos del tamaño de partícula de biomasa, temperatura y tiempo de procesamiento para dos tipos de pretratamiento de bagazo de caña de azúcar, previos a la producción de bioetanol de segunda generación (2 G) mediante una hidrólisis y fermentación en etapas simultáneas (SSF).</a:t>
            </a:r>
          </a:p>
          <a:p>
            <a:pPr algn="just">
              <a:buFont typeface="Wingdings" panose="05000000000000000000" pitchFamily="2" charset="2"/>
              <a:buChar char="Ø"/>
            </a:pPr>
            <a:endParaRPr lang="es-MX"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s-MX" dirty="0">
                <a:solidFill>
                  <a:schemeClr val="accent1">
                    <a:lumMod val="75000"/>
                  </a:schemeClr>
                </a:solidFill>
                <a:latin typeface="Arial" panose="020B0604020202020204" pitchFamily="34" charset="0"/>
                <a:cs typeface="Arial" panose="020B0604020202020204" pitchFamily="34" charset="0"/>
              </a:rPr>
              <a:t>Análisis experimental de configuraciones de producción y pretratamientos de bioetanol de segunda generación hasta la fermentación.</a:t>
            </a:r>
          </a:p>
        </p:txBody>
      </p:sp>
      <p:sp>
        <p:nvSpPr>
          <p:cNvPr id="21" name="Título 1">
            <a:extLst>
              <a:ext uri="{FF2B5EF4-FFF2-40B4-BE49-F238E27FC236}">
                <a16:creationId xmlns:a16="http://schemas.microsoft.com/office/drawing/2014/main" id="{E4914E0A-D465-6F86-0AE1-87AF1CA0AA8F}"/>
              </a:ext>
            </a:extLst>
          </p:cNvPr>
          <p:cNvSpPr>
            <a:spLocks noGrp="1"/>
          </p:cNvSpPr>
          <p:nvPr>
            <p:ph type="title"/>
          </p:nvPr>
        </p:nvSpPr>
        <p:spPr>
          <a:xfrm>
            <a:off x="631015" y="1406058"/>
            <a:ext cx="3577613" cy="734578"/>
          </a:xfrm>
        </p:spPr>
        <p:txBody>
          <a:bodyPr>
            <a:no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Objetivo General</a:t>
            </a:r>
          </a:p>
        </p:txBody>
      </p:sp>
      <p:sp>
        <p:nvSpPr>
          <p:cNvPr id="6" name="Marcador de número de diapositiva 12">
            <a:extLst>
              <a:ext uri="{FF2B5EF4-FFF2-40B4-BE49-F238E27FC236}">
                <a16:creationId xmlns:a16="http://schemas.microsoft.com/office/drawing/2014/main" id="{AC3E4D68-BD2D-B9FC-7A48-2493A9A693EC}"/>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a:t>
            </a:fld>
            <a:endParaRPr lang="es-MX" sz="1600" dirty="0">
              <a:solidFill>
                <a:srgbClr val="130147"/>
              </a:solidFill>
            </a:endParaRPr>
          </a:p>
        </p:txBody>
      </p:sp>
      <p:sp>
        <p:nvSpPr>
          <p:cNvPr id="2" name="CuadroTexto 1">
            <a:extLst>
              <a:ext uri="{FF2B5EF4-FFF2-40B4-BE49-F238E27FC236}">
                <a16:creationId xmlns:a16="http://schemas.microsoft.com/office/drawing/2014/main" id="{A48F6F70-7804-B608-FF8E-A0F494C358E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53A3F5E1-CDFA-3769-5BF6-8BA4B641C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580604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1E405-787C-1F22-C72D-12023599841A}"/>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AB0AE24D-CA4C-B41E-523C-C508D813A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3E2FE62A-333A-2C59-2830-9E27FE4F7093}"/>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40</a:t>
            </a:fld>
            <a:endParaRPr lang="es-MX" dirty="0">
              <a:solidFill>
                <a:srgbClr val="130147"/>
              </a:solidFill>
            </a:endParaRPr>
          </a:p>
        </p:txBody>
      </p:sp>
      <p:sp>
        <p:nvSpPr>
          <p:cNvPr id="6" name="Título 1">
            <a:extLst>
              <a:ext uri="{FF2B5EF4-FFF2-40B4-BE49-F238E27FC236}">
                <a16:creationId xmlns:a16="http://schemas.microsoft.com/office/drawing/2014/main" id="{81012DFB-0BF3-D0EF-974A-1F1F8FF90C7B}"/>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Conclusiones</a:t>
            </a:r>
          </a:p>
        </p:txBody>
      </p:sp>
      <p:pic>
        <p:nvPicPr>
          <p:cNvPr id="13" name="Imagen 12">
            <a:extLst>
              <a:ext uri="{FF2B5EF4-FFF2-40B4-BE49-F238E27FC236}">
                <a16:creationId xmlns:a16="http://schemas.microsoft.com/office/drawing/2014/main" id="{D6A84CC4-7C61-4C29-1EA0-E011829A1ACE}"/>
              </a:ext>
            </a:extLst>
          </p:cNvPr>
          <p:cNvPicPr>
            <a:picLocks noChangeAspect="1"/>
          </p:cNvPicPr>
          <p:nvPr/>
        </p:nvPicPr>
        <p:blipFill>
          <a:blip r:embed="rId3" cstate="print">
            <a:extLst>
              <a:ext uri="{28A0092B-C50C-407E-A947-70E740481C1C}">
                <a14:useLocalDpi xmlns:a14="http://schemas.microsoft.com/office/drawing/2010/main" val="0"/>
              </a:ext>
            </a:extLst>
          </a:blip>
          <a:srcRect t="34643" r="85889"/>
          <a:stretch/>
        </p:blipFill>
        <p:spPr>
          <a:xfrm>
            <a:off x="810041" y="3165110"/>
            <a:ext cx="186559" cy="720782"/>
          </a:xfrm>
          <a:prstGeom prst="rect">
            <a:avLst/>
          </a:prstGeom>
        </p:spPr>
      </p:pic>
      <p:pic>
        <p:nvPicPr>
          <p:cNvPr id="14" name="Imagen 13">
            <a:extLst>
              <a:ext uri="{FF2B5EF4-FFF2-40B4-BE49-F238E27FC236}">
                <a16:creationId xmlns:a16="http://schemas.microsoft.com/office/drawing/2014/main" id="{12672BCF-2595-CA04-C7A2-B913715702C6}"/>
              </a:ext>
            </a:extLst>
          </p:cNvPr>
          <p:cNvPicPr>
            <a:picLocks noChangeAspect="1"/>
          </p:cNvPicPr>
          <p:nvPr/>
        </p:nvPicPr>
        <p:blipFill>
          <a:blip r:embed="rId4">
            <a:extLst>
              <a:ext uri="{28A0092B-C50C-407E-A947-70E740481C1C}">
                <a14:useLocalDpi xmlns:a14="http://schemas.microsoft.com/office/drawing/2010/main" val="0"/>
              </a:ext>
            </a:extLst>
          </a:blip>
          <a:srcRect l="32652" t="3002" r="41638" b="64976"/>
          <a:stretch/>
        </p:blipFill>
        <p:spPr>
          <a:xfrm>
            <a:off x="651544" y="2271238"/>
            <a:ext cx="503553" cy="523171"/>
          </a:xfrm>
          <a:prstGeom prst="ellipse">
            <a:avLst/>
          </a:prstGeom>
        </p:spPr>
      </p:pic>
      <p:pic>
        <p:nvPicPr>
          <p:cNvPr id="18" name="Imagen 17">
            <a:extLst>
              <a:ext uri="{FF2B5EF4-FFF2-40B4-BE49-F238E27FC236}">
                <a16:creationId xmlns:a16="http://schemas.microsoft.com/office/drawing/2014/main" id="{2CEA1DEE-A525-9527-F194-B91C60D848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4814" y="1492388"/>
            <a:ext cx="3611322" cy="4796287"/>
          </a:xfrm>
          <a:prstGeom prst="ellipse">
            <a:avLst/>
          </a:prstGeom>
        </p:spPr>
      </p:pic>
      <p:pic>
        <p:nvPicPr>
          <p:cNvPr id="21" name="Imagen 20">
            <a:extLst>
              <a:ext uri="{FF2B5EF4-FFF2-40B4-BE49-F238E27FC236}">
                <a16:creationId xmlns:a16="http://schemas.microsoft.com/office/drawing/2014/main" id="{39581ABB-AF74-8748-81B1-C585BF37BFB6}"/>
              </a:ext>
            </a:extLst>
          </p:cNvPr>
          <p:cNvPicPr>
            <a:picLocks noChangeAspect="1"/>
          </p:cNvPicPr>
          <p:nvPr/>
        </p:nvPicPr>
        <p:blipFill>
          <a:blip r:embed="rId6" cstate="print">
            <a:extLst>
              <a:ext uri="{28A0092B-C50C-407E-A947-70E740481C1C}">
                <a14:useLocalDpi xmlns:a14="http://schemas.microsoft.com/office/drawing/2010/main" val="0"/>
              </a:ext>
            </a:extLst>
          </a:blip>
          <a:srcRect l="70854" t="19433" r="-215" b="44131"/>
          <a:stretch/>
        </p:blipFill>
        <p:spPr>
          <a:xfrm>
            <a:off x="709226" y="4187651"/>
            <a:ext cx="388189" cy="401832"/>
          </a:xfrm>
          <a:prstGeom prst="ellipse">
            <a:avLst/>
          </a:prstGeom>
        </p:spPr>
      </p:pic>
      <p:pic>
        <p:nvPicPr>
          <p:cNvPr id="24" name="Imagen 23">
            <a:extLst>
              <a:ext uri="{FF2B5EF4-FFF2-40B4-BE49-F238E27FC236}">
                <a16:creationId xmlns:a16="http://schemas.microsoft.com/office/drawing/2014/main" id="{5769C291-925E-197D-63CF-67CD9CB46E30}"/>
              </a:ext>
            </a:extLst>
          </p:cNvPr>
          <p:cNvPicPr>
            <a:picLocks noChangeAspect="1"/>
          </p:cNvPicPr>
          <p:nvPr/>
        </p:nvPicPr>
        <p:blipFill>
          <a:blip r:embed="rId4">
            <a:extLst>
              <a:ext uri="{28A0092B-C50C-407E-A947-70E740481C1C}">
                <a14:useLocalDpi xmlns:a14="http://schemas.microsoft.com/office/drawing/2010/main" val="0"/>
              </a:ext>
            </a:extLst>
          </a:blip>
          <a:srcRect l="32652" t="3002" r="41638" b="64976"/>
          <a:stretch/>
        </p:blipFill>
        <p:spPr>
          <a:xfrm>
            <a:off x="683596" y="4950683"/>
            <a:ext cx="503553" cy="523171"/>
          </a:xfrm>
          <a:prstGeom prst="ellipse">
            <a:avLst/>
          </a:prstGeom>
        </p:spPr>
      </p:pic>
      <p:sp>
        <p:nvSpPr>
          <p:cNvPr id="3" name="CuadroTexto 2">
            <a:extLst>
              <a:ext uri="{FF2B5EF4-FFF2-40B4-BE49-F238E27FC236}">
                <a16:creationId xmlns:a16="http://schemas.microsoft.com/office/drawing/2014/main" id="{6F9D8352-C888-B854-3FB4-7E17AD0D4D68}"/>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9118F90A-B7E2-BDF6-D98E-FB6AAF6FFD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
        <p:nvSpPr>
          <p:cNvPr id="7" name="CuadroTexto 6">
            <a:extLst>
              <a:ext uri="{FF2B5EF4-FFF2-40B4-BE49-F238E27FC236}">
                <a16:creationId xmlns:a16="http://schemas.microsoft.com/office/drawing/2014/main" id="{400B5DF1-518D-D931-1C5E-71D8EC4990AA}"/>
              </a:ext>
            </a:extLst>
          </p:cNvPr>
          <p:cNvSpPr txBox="1"/>
          <p:nvPr/>
        </p:nvSpPr>
        <p:spPr>
          <a:xfrm>
            <a:off x="1606358" y="2142323"/>
            <a:ext cx="6798456" cy="3477875"/>
          </a:xfrm>
          <a:prstGeom prst="rect">
            <a:avLst/>
          </a:prstGeom>
          <a:noFill/>
        </p:spPr>
        <p:txBody>
          <a:bodyPr wrap="square">
            <a:spAutoFit/>
          </a:bodyPr>
          <a:lstStyle/>
          <a:p>
            <a:pPr algn="just"/>
            <a:r>
              <a:rPr lang="es-MX" sz="2200" dirty="0">
                <a:latin typeface="Arial" panose="020B0604020202020204" pitchFamily="34" charset="0"/>
                <a:cs typeface="Arial" panose="020B0604020202020204" pitchFamily="34" charset="0"/>
              </a:rPr>
              <a:t>El pretratamiento con hidróxido de sodio genera una mayor producción promedio de bioetanol en comparación con el humus de lombriz, la diferencia en rendimiento no justifica necesariamente su uso frente al pretratamiento biológico. Este último permite obtener una producción similar con un costo aproximadamente 5 dólares menor, además de presentar una ventaja ambiental clave: no contamina de la misma manera que el hidróxido de sodio, lo que lo convierte en una alternativa más sostenible.</a:t>
            </a:r>
          </a:p>
        </p:txBody>
      </p:sp>
      <p:sp>
        <p:nvSpPr>
          <p:cNvPr id="4" name="CuadroTexto 3">
            <a:extLst>
              <a:ext uri="{FF2B5EF4-FFF2-40B4-BE49-F238E27FC236}">
                <a16:creationId xmlns:a16="http://schemas.microsoft.com/office/drawing/2014/main" id="{E2CF470F-4A81-1014-E33B-9E786849B108}"/>
              </a:ext>
            </a:extLst>
          </p:cNvPr>
          <p:cNvSpPr txBox="1"/>
          <p:nvPr/>
        </p:nvSpPr>
        <p:spPr>
          <a:xfrm>
            <a:off x="9661892" y="6323688"/>
            <a:ext cx="1436160" cy="307777"/>
          </a:xfrm>
          <a:prstGeom prst="rect">
            <a:avLst/>
          </a:prstGeom>
          <a:noFill/>
        </p:spPr>
        <p:txBody>
          <a:bodyPr wrap="square">
            <a:spAutoFit/>
          </a:bodyPr>
          <a:lstStyle/>
          <a:p>
            <a:r>
              <a:rPr lang="es-MX" sz="1400" b="1" dirty="0">
                <a:latin typeface="Arial" panose="020B0604020202020204" pitchFamily="34" charset="0"/>
                <a:cs typeface="Arial" panose="020B0604020202020204" pitchFamily="34" charset="0"/>
              </a:rPr>
              <a:t>Fig. 19. </a:t>
            </a:r>
            <a:r>
              <a:rPr lang="es-MX" sz="1400" dirty="0">
                <a:latin typeface="Arial" panose="020B0604020202020204" pitchFamily="34" charset="0"/>
                <a:cs typeface="Arial" panose="020B0604020202020204" pitchFamily="34" charset="0"/>
              </a:rPr>
              <a:t>Planta.</a:t>
            </a:r>
          </a:p>
        </p:txBody>
      </p:sp>
    </p:spTree>
    <p:extLst>
      <p:ext uri="{BB962C8B-B14F-4D97-AF65-F5344CB8AC3E}">
        <p14:creationId xmlns:p14="http://schemas.microsoft.com/office/powerpoint/2010/main" val="357723884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C804-CBB5-BE50-7A2F-1A65C881B93C}"/>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D37DE5BF-17FA-1085-D43F-FE265A396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F17E5487-103F-E2A2-7421-9AAF339B9921}"/>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41</a:t>
            </a:fld>
            <a:endParaRPr lang="es-MX" dirty="0">
              <a:solidFill>
                <a:srgbClr val="130147"/>
              </a:solidFill>
            </a:endParaRPr>
          </a:p>
        </p:txBody>
      </p:sp>
      <p:sp>
        <p:nvSpPr>
          <p:cNvPr id="6" name="Título 1">
            <a:extLst>
              <a:ext uri="{FF2B5EF4-FFF2-40B4-BE49-F238E27FC236}">
                <a16:creationId xmlns:a16="http://schemas.microsoft.com/office/drawing/2014/main" id="{4388CD3A-5876-315A-A64A-5D040BF59BFF}"/>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Aportaciones </a:t>
            </a:r>
          </a:p>
        </p:txBody>
      </p:sp>
      <p:sp>
        <p:nvSpPr>
          <p:cNvPr id="7" name="Flecha: a la derecha 6">
            <a:extLst>
              <a:ext uri="{FF2B5EF4-FFF2-40B4-BE49-F238E27FC236}">
                <a16:creationId xmlns:a16="http://schemas.microsoft.com/office/drawing/2014/main" id="{FBD54400-9D97-2650-374B-19227713A465}"/>
              </a:ext>
            </a:extLst>
          </p:cNvPr>
          <p:cNvSpPr/>
          <p:nvPr/>
        </p:nvSpPr>
        <p:spPr>
          <a:xfrm flipH="1" flipV="1">
            <a:off x="3775562" y="1634706"/>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Rectángulo 11">
            <a:extLst>
              <a:ext uri="{FF2B5EF4-FFF2-40B4-BE49-F238E27FC236}">
                <a16:creationId xmlns:a16="http://schemas.microsoft.com/office/drawing/2014/main" id="{E6E2E52B-BFAD-5D28-CE99-FB2E2C423B48}"/>
              </a:ext>
            </a:extLst>
          </p:cNvPr>
          <p:cNvSpPr/>
          <p:nvPr/>
        </p:nvSpPr>
        <p:spPr>
          <a:xfrm>
            <a:off x="5138536" y="1932316"/>
            <a:ext cx="275182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130147"/>
                </a:solidFill>
              </a:rPr>
              <a:t>Se obtuvo bioetanol hasta la etapa de fermentación.</a:t>
            </a:r>
          </a:p>
        </p:txBody>
      </p:sp>
      <p:sp>
        <p:nvSpPr>
          <p:cNvPr id="17" name="Flecha: a la derecha 6">
            <a:extLst>
              <a:ext uri="{FF2B5EF4-FFF2-40B4-BE49-F238E27FC236}">
                <a16:creationId xmlns:a16="http://schemas.microsoft.com/office/drawing/2014/main" id="{205290FD-94A4-1AEB-9A76-199007203B46}"/>
              </a:ext>
            </a:extLst>
          </p:cNvPr>
          <p:cNvSpPr/>
          <p:nvPr/>
        </p:nvSpPr>
        <p:spPr>
          <a:xfrm flipH="1" flipV="1">
            <a:off x="2398346" y="3404466"/>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 name="Rectángulo 22">
            <a:extLst>
              <a:ext uri="{FF2B5EF4-FFF2-40B4-BE49-F238E27FC236}">
                <a16:creationId xmlns:a16="http://schemas.microsoft.com/office/drawing/2014/main" id="{FEF55EBB-0BCD-1A0E-A996-57325745C372}"/>
              </a:ext>
            </a:extLst>
          </p:cNvPr>
          <p:cNvSpPr/>
          <p:nvPr/>
        </p:nvSpPr>
        <p:spPr>
          <a:xfrm>
            <a:off x="3761320" y="3702076"/>
            <a:ext cx="275182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rgbClr val="130147"/>
                </a:solidFill>
              </a:rPr>
              <a:t>Se realizo un control para la temperatura dentro del reactor.</a:t>
            </a:r>
          </a:p>
        </p:txBody>
      </p:sp>
      <p:sp>
        <p:nvSpPr>
          <p:cNvPr id="25" name="Flecha: a la derecha 6">
            <a:extLst>
              <a:ext uri="{FF2B5EF4-FFF2-40B4-BE49-F238E27FC236}">
                <a16:creationId xmlns:a16="http://schemas.microsoft.com/office/drawing/2014/main" id="{CBBC37AF-6EA4-8230-4DB1-9C07D2E1CB47}"/>
              </a:ext>
            </a:extLst>
          </p:cNvPr>
          <p:cNvSpPr/>
          <p:nvPr/>
        </p:nvSpPr>
        <p:spPr>
          <a:xfrm flipH="1" flipV="1">
            <a:off x="733381" y="5223294"/>
            <a:ext cx="4640876" cy="1509621"/>
          </a:xfrm>
          <a:custGeom>
            <a:avLst/>
            <a:gdLst>
              <a:gd name="connsiteX0" fmla="*/ 0 w 4640876"/>
              <a:gd name="connsiteY0" fmla="*/ 591303 h 2365213"/>
              <a:gd name="connsiteX1" fmla="*/ 3458270 w 4640876"/>
              <a:gd name="connsiteY1" fmla="*/ 591303 h 2365213"/>
              <a:gd name="connsiteX2" fmla="*/ 3458270 w 4640876"/>
              <a:gd name="connsiteY2" fmla="*/ 0 h 2365213"/>
              <a:gd name="connsiteX3" fmla="*/ 4640876 w 4640876"/>
              <a:gd name="connsiteY3" fmla="*/ 1182607 h 2365213"/>
              <a:gd name="connsiteX4" fmla="*/ 3458270 w 4640876"/>
              <a:gd name="connsiteY4" fmla="*/ 2365213 h 2365213"/>
              <a:gd name="connsiteX5" fmla="*/ 3458270 w 4640876"/>
              <a:gd name="connsiteY5" fmla="*/ 1773910 h 2365213"/>
              <a:gd name="connsiteX6" fmla="*/ 0 w 4640876"/>
              <a:gd name="connsiteY6" fmla="*/ 1773910 h 2365213"/>
              <a:gd name="connsiteX7" fmla="*/ 0 w 4640876"/>
              <a:gd name="connsiteY7" fmla="*/ 591303 h 2365213"/>
              <a:gd name="connsiteX0" fmla="*/ 0 w 4640876"/>
              <a:gd name="connsiteY0" fmla="*/ 591303 h 2063288"/>
              <a:gd name="connsiteX1" fmla="*/ 3458270 w 4640876"/>
              <a:gd name="connsiteY1" fmla="*/ 591303 h 2063288"/>
              <a:gd name="connsiteX2" fmla="*/ 3458270 w 4640876"/>
              <a:gd name="connsiteY2" fmla="*/ 0 h 2063288"/>
              <a:gd name="connsiteX3" fmla="*/ 4640876 w 4640876"/>
              <a:gd name="connsiteY3" fmla="*/ 1182607 h 2063288"/>
              <a:gd name="connsiteX4" fmla="*/ 3449644 w 4640876"/>
              <a:gd name="connsiteY4" fmla="*/ 2063288 h 2063288"/>
              <a:gd name="connsiteX5" fmla="*/ 3458270 w 4640876"/>
              <a:gd name="connsiteY5" fmla="*/ 1773910 h 2063288"/>
              <a:gd name="connsiteX6" fmla="*/ 0 w 4640876"/>
              <a:gd name="connsiteY6" fmla="*/ 1773910 h 2063288"/>
              <a:gd name="connsiteX7" fmla="*/ 0 w 4640876"/>
              <a:gd name="connsiteY7" fmla="*/ 591303 h 2063288"/>
              <a:gd name="connsiteX0" fmla="*/ 0 w 4640876"/>
              <a:gd name="connsiteY0" fmla="*/ 272126 h 1744111"/>
              <a:gd name="connsiteX1" fmla="*/ 3458270 w 4640876"/>
              <a:gd name="connsiteY1" fmla="*/ 272126 h 1744111"/>
              <a:gd name="connsiteX2" fmla="*/ 3441017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272126 h 1744111"/>
              <a:gd name="connsiteX1" fmla="*/ 3458270 w 4640876"/>
              <a:gd name="connsiteY1" fmla="*/ 272126 h 1744111"/>
              <a:gd name="connsiteX2" fmla="*/ 3492775 w 4640876"/>
              <a:gd name="connsiteY2" fmla="*/ 0 h 1744111"/>
              <a:gd name="connsiteX3" fmla="*/ 4640876 w 4640876"/>
              <a:gd name="connsiteY3" fmla="*/ 863430 h 1744111"/>
              <a:gd name="connsiteX4" fmla="*/ 3449644 w 4640876"/>
              <a:gd name="connsiteY4" fmla="*/ 1744111 h 1744111"/>
              <a:gd name="connsiteX5" fmla="*/ 3458270 w 4640876"/>
              <a:gd name="connsiteY5" fmla="*/ 1454733 h 1744111"/>
              <a:gd name="connsiteX6" fmla="*/ 0 w 4640876"/>
              <a:gd name="connsiteY6" fmla="*/ 1454733 h 1744111"/>
              <a:gd name="connsiteX7" fmla="*/ 0 w 4640876"/>
              <a:gd name="connsiteY7" fmla="*/ 272126 h 1744111"/>
              <a:gd name="connsiteX0" fmla="*/ 0 w 4640876"/>
              <a:gd name="connsiteY0" fmla="*/ 315258 h 1787243"/>
              <a:gd name="connsiteX1" fmla="*/ 3458270 w 4640876"/>
              <a:gd name="connsiteY1" fmla="*/ 315258 h 1787243"/>
              <a:gd name="connsiteX2" fmla="*/ 3475522 w 4640876"/>
              <a:gd name="connsiteY2" fmla="*/ 0 h 1787243"/>
              <a:gd name="connsiteX3" fmla="*/ 4640876 w 4640876"/>
              <a:gd name="connsiteY3" fmla="*/ 906562 h 1787243"/>
              <a:gd name="connsiteX4" fmla="*/ 3449644 w 4640876"/>
              <a:gd name="connsiteY4" fmla="*/ 1787243 h 1787243"/>
              <a:gd name="connsiteX5" fmla="*/ 3458270 w 4640876"/>
              <a:gd name="connsiteY5" fmla="*/ 1497865 h 1787243"/>
              <a:gd name="connsiteX6" fmla="*/ 0 w 4640876"/>
              <a:gd name="connsiteY6" fmla="*/ 1497865 h 1787243"/>
              <a:gd name="connsiteX7" fmla="*/ 0 w 4640876"/>
              <a:gd name="connsiteY7" fmla="*/ 315258 h 17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876" h="1787243">
                <a:moveTo>
                  <a:pt x="0" y="315258"/>
                </a:moveTo>
                <a:lnTo>
                  <a:pt x="3458270" y="315258"/>
                </a:lnTo>
                <a:lnTo>
                  <a:pt x="3475522" y="0"/>
                </a:lnTo>
                <a:lnTo>
                  <a:pt x="4640876" y="906562"/>
                </a:lnTo>
                <a:lnTo>
                  <a:pt x="3449644" y="1787243"/>
                </a:lnTo>
                <a:lnTo>
                  <a:pt x="3458270" y="1497865"/>
                </a:lnTo>
                <a:lnTo>
                  <a:pt x="0" y="1497865"/>
                </a:lnTo>
                <a:lnTo>
                  <a:pt x="0" y="315258"/>
                </a:lnTo>
                <a:close/>
              </a:path>
            </a:pathLst>
          </a:cu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Rectángulo 25">
            <a:extLst>
              <a:ext uri="{FF2B5EF4-FFF2-40B4-BE49-F238E27FC236}">
                <a16:creationId xmlns:a16="http://schemas.microsoft.com/office/drawing/2014/main" id="{8E608478-A42A-A60A-FD5F-F8EE2B8C76BE}"/>
              </a:ext>
            </a:extLst>
          </p:cNvPr>
          <p:cNvSpPr/>
          <p:nvPr/>
        </p:nvSpPr>
        <p:spPr>
          <a:xfrm>
            <a:off x="2096355" y="5520904"/>
            <a:ext cx="3277902"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dirty="0">
                <a:solidFill>
                  <a:srgbClr val="130147"/>
                </a:solidFill>
              </a:rPr>
              <a:t>Se realizaron pruebas para la producción de bioetanol 2G en un biorreactor tipo Batch.</a:t>
            </a:r>
          </a:p>
        </p:txBody>
      </p:sp>
      <p:pic>
        <p:nvPicPr>
          <p:cNvPr id="10" name="Imagen 9">
            <a:extLst>
              <a:ext uri="{FF2B5EF4-FFF2-40B4-BE49-F238E27FC236}">
                <a16:creationId xmlns:a16="http://schemas.microsoft.com/office/drawing/2014/main" id="{A389D293-6821-4BA1-9600-44642A280BF8}"/>
              </a:ext>
            </a:extLst>
          </p:cNvPr>
          <p:cNvPicPr>
            <a:picLocks noChangeAspect="1"/>
          </p:cNvPicPr>
          <p:nvPr/>
        </p:nvPicPr>
        <p:blipFill>
          <a:blip r:embed="rId3">
            <a:extLst>
              <a:ext uri="{28A0092B-C50C-407E-A947-70E740481C1C}">
                <a14:useLocalDpi xmlns:a14="http://schemas.microsoft.com/office/drawing/2010/main" val="0"/>
              </a:ext>
            </a:extLst>
          </a:blip>
          <a:srcRect l="24541" t="20135" r="13222" b="21088"/>
          <a:stretch/>
        </p:blipFill>
        <p:spPr>
          <a:xfrm>
            <a:off x="8776826" y="1932316"/>
            <a:ext cx="3296565" cy="4137277"/>
          </a:xfrm>
          <a:prstGeom prst="ellipse">
            <a:avLst/>
          </a:prstGeom>
        </p:spPr>
      </p:pic>
      <p:sp>
        <p:nvSpPr>
          <p:cNvPr id="3" name="CuadroTexto 2">
            <a:extLst>
              <a:ext uri="{FF2B5EF4-FFF2-40B4-BE49-F238E27FC236}">
                <a16:creationId xmlns:a16="http://schemas.microsoft.com/office/drawing/2014/main" id="{86AFF825-7185-FBAE-F3C5-3057E531D29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5814C391-A41E-3A20-A115-E23CC0C9A5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49292386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E8589-1749-AF3B-F1B9-BB831493BDB0}"/>
            </a:ext>
          </a:extLst>
        </p:cNvPr>
        <p:cNvGrpSpPr/>
        <p:nvPr/>
      </p:nvGrpSpPr>
      <p:grpSpPr>
        <a:xfrm>
          <a:off x="0" y="0"/>
          <a:ext cx="0" cy="0"/>
          <a:chOff x="0" y="0"/>
          <a:chExt cx="0" cy="0"/>
        </a:xfrm>
      </p:grpSpPr>
      <p:pic>
        <p:nvPicPr>
          <p:cNvPr id="11" name="Imagen 10">
            <a:extLst>
              <a:ext uri="{FF2B5EF4-FFF2-40B4-BE49-F238E27FC236}">
                <a16:creationId xmlns:a16="http://schemas.microsoft.com/office/drawing/2014/main" id="{7FB36DAF-066C-43F7-54A3-328CC47B15C8}"/>
              </a:ext>
            </a:extLst>
          </p:cNvPr>
          <p:cNvPicPr>
            <a:picLocks noChangeAspect="1"/>
          </p:cNvPicPr>
          <p:nvPr/>
        </p:nvPicPr>
        <p:blipFill>
          <a:blip r:embed="rId2"/>
          <a:srcRect l="36580" t="27727" r="36578" b="7714"/>
          <a:stretch/>
        </p:blipFill>
        <p:spPr>
          <a:xfrm>
            <a:off x="3243060" y="1776528"/>
            <a:ext cx="3565705" cy="4775902"/>
          </a:xfrm>
          <a:prstGeom prst="rect">
            <a:avLst/>
          </a:prstGeom>
        </p:spPr>
      </p:pic>
      <p:pic>
        <p:nvPicPr>
          <p:cNvPr id="15" name="Picture 4" descr="cenidet">
            <a:extLst>
              <a:ext uri="{FF2B5EF4-FFF2-40B4-BE49-F238E27FC236}">
                <a16:creationId xmlns:a16="http://schemas.microsoft.com/office/drawing/2014/main" id="{58F183E0-8F7A-B5BE-9764-DB4FAA4BE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2">
            <a:extLst>
              <a:ext uri="{FF2B5EF4-FFF2-40B4-BE49-F238E27FC236}">
                <a16:creationId xmlns:a16="http://schemas.microsoft.com/office/drawing/2014/main" id="{CFCFAF61-BA9D-E1DB-A912-681DEE125482}"/>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42</a:t>
            </a:fld>
            <a:endParaRPr lang="es-MX" dirty="0">
              <a:solidFill>
                <a:srgbClr val="130147"/>
              </a:solidFill>
            </a:endParaRPr>
          </a:p>
        </p:txBody>
      </p:sp>
      <p:sp>
        <p:nvSpPr>
          <p:cNvPr id="3" name="Título 1">
            <a:extLst>
              <a:ext uri="{FF2B5EF4-FFF2-40B4-BE49-F238E27FC236}">
                <a16:creationId xmlns:a16="http://schemas.microsoft.com/office/drawing/2014/main" id="{9352D163-FCD7-B7A2-4984-6D9092A08B0E}"/>
              </a:ext>
            </a:extLst>
          </p:cNvPr>
          <p:cNvSpPr txBox="1">
            <a:spLocks/>
          </p:cNvSpPr>
          <p:nvPr/>
        </p:nvSpPr>
        <p:spPr>
          <a:xfrm>
            <a:off x="-181020" y="1139270"/>
            <a:ext cx="4640877" cy="1003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000" dirty="0">
                <a:solidFill>
                  <a:schemeClr val="accent1">
                    <a:lumMod val="75000"/>
                  </a:schemeClr>
                </a:solidFill>
                <a:latin typeface="Arial" panose="020B0604020202020204" pitchFamily="34" charset="0"/>
                <a:cs typeface="Arial" panose="020B0604020202020204" pitchFamily="34" charset="0"/>
              </a:rPr>
              <a:t>Cumplimiento de requisitos </a:t>
            </a:r>
          </a:p>
        </p:txBody>
      </p:sp>
      <p:pic>
        <p:nvPicPr>
          <p:cNvPr id="14" name="Imagen 13">
            <a:extLst>
              <a:ext uri="{FF2B5EF4-FFF2-40B4-BE49-F238E27FC236}">
                <a16:creationId xmlns:a16="http://schemas.microsoft.com/office/drawing/2014/main" id="{2039576F-C5FB-8EB6-F7AB-53624B5C252D}"/>
              </a:ext>
            </a:extLst>
          </p:cNvPr>
          <p:cNvPicPr>
            <a:picLocks noChangeAspect="1"/>
          </p:cNvPicPr>
          <p:nvPr/>
        </p:nvPicPr>
        <p:blipFill>
          <a:blip r:embed="rId4"/>
          <a:srcRect l="7708" t="4618"/>
          <a:stretch/>
        </p:blipFill>
        <p:spPr>
          <a:xfrm>
            <a:off x="7732143" y="1856373"/>
            <a:ext cx="3565705" cy="4616212"/>
          </a:xfrm>
          <a:prstGeom prst="rect">
            <a:avLst/>
          </a:prstGeom>
        </p:spPr>
      </p:pic>
      <p:sp>
        <p:nvSpPr>
          <p:cNvPr id="5" name="CuadroTexto 4">
            <a:extLst>
              <a:ext uri="{FF2B5EF4-FFF2-40B4-BE49-F238E27FC236}">
                <a16:creationId xmlns:a16="http://schemas.microsoft.com/office/drawing/2014/main" id="{DD5F2B54-ADC3-17BA-B033-4054A0D5DD5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958C0C19-EF66-877F-559C-B023A2CB87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20028298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695176" y="448679"/>
            <a:ext cx="10515600" cy="1325563"/>
          </a:xfrm>
        </p:spPr>
        <p:txBody>
          <a:bodyPr>
            <a:normAutofit/>
          </a:bodyPr>
          <a:lstStyle/>
          <a:p>
            <a:pPr algn="ctr"/>
            <a:r>
              <a:rPr lang="es-MX" dirty="0">
                <a:latin typeface="Arial" panose="020B0604020202020204" pitchFamily="34" charset="0"/>
                <a:cs typeface="Arial" panose="020B0604020202020204" pitchFamily="34" charset="0"/>
              </a:rPr>
              <a:t>Cronograma</a:t>
            </a:r>
          </a:p>
        </p:txBody>
      </p:sp>
      <p:graphicFrame>
        <p:nvGraphicFramePr>
          <p:cNvPr id="11" name="Tabla 4">
            <a:extLst>
              <a:ext uri="{FF2B5EF4-FFF2-40B4-BE49-F238E27FC236}">
                <a16:creationId xmlns:a16="http://schemas.microsoft.com/office/drawing/2014/main" id="{7592C9FF-757B-A918-8564-43AFB1CEEE2E}"/>
              </a:ext>
            </a:extLst>
          </p:cNvPr>
          <p:cNvGraphicFramePr>
            <a:graphicFrameLocks noGrp="1"/>
          </p:cNvGraphicFramePr>
          <p:nvPr>
            <p:ph idx="1"/>
          </p:nvPr>
        </p:nvGraphicFramePr>
        <p:xfrm>
          <a:off x="323556" y="1400954"/>
          <a:ext cx="11258841" cy="5236167"/>
        </p:xfrm>
        <a:graphic>
          <a:graphicData uri="http://schemas.openxmlformats.org/drawingml/2006/table">
            <a:tbl>
              <a:tblPr bandRow="1">
                <a:tableStyleId>{5940675A-B579-460E-94D1-54222C63F5DA}</a:tableStyleId>
              </a:tblPr>
              <a:tblGrid>
                <a:gridCol w="2003961">
                  <a:extLst>
                    <a:ext uri="{9D8B030D-6E8A-4147-A177-3AD203B41FA5}">
                      <a16:colId xmlns:a16="http://schemas.microsoft.com/office/drawing/2014/main" val="2547891928"/>
                    </a:ext>
                  </a:extLst>
                </a:gridCol>
                <a:gridCol w="1541264">
                  <a:extLst>
                    <a:ext uri="{9D8B030D-6E8A-4147-A177-3AD203B41FA5}">
                      <a16:colId xmlns:a16="http://schemas.microsoft.com/office/drawing/2014/main" val="2727554135"/>
                    </a:ext>
                  </a:extLst>
                </a:gridCol>
                <a:gridCol w="1216711">
                  <a:extLst>
                    <a:ext uri="{9D8B030D-6E8A-4147-A177-3AD203B41FA5}">
                      <a16:colId xmlns:a16="http://schemas.microsoft.com/office/drawing/2014/main" val="3181322518"/>
                    </a:ext>
                  </a:extLst>
                </a:gridCol>
                <a:gridCol w="1299381">
                  <a:extLst>
                    <a:ext uri="{9D8B030D-6E8A-4147-A177-3AD203B41FA5}">
                      <a16:colId xmlns:a16="http://schemas.microsoft.com/office/drawing/2014/main" val="1526845925"/>
                    </a:ext>
                  </a:extLst>
                </a:gridCol>
                <a:gridCol w="1299381">
                  <a:extLst>
                    <a:ext uri="{9D8B030D-6E8A-4147-A177-3AD203B41FA5}">
                      <a16:colId xmlns:a16="http://schemas.microsoft.com/office/drawing/2014/main" val="2177004951"/>
                    </a:ext>
                  </a:extLst>
                </a:gridCol>
                <a:gridCol w="1299381">
                  <a:extLst>
                    <a:ext uri="{9D8B030D-6E8A-4147-A177-3AD203B41FA5}">
                      <a16:colId xmlns:a16="http://schemas.microsoft.com/office/drawing/2014/main" val="3812376884"/>
                    </a:ext>
                  </a:extLst>
                </a:gridCol>
                <a:gridCol w="1299381">
                  <a:extLst>
                    <a:ext uri="{9D8B030D-6E8A-4147-A177-3AD203B41FA5}">
                      <a16:colId xmlns:a16="http://schemas.microsoft.com/office/drawing/2014/main" val="1444068771"/>
                    </a:ext>
                  </a:extLst>
                </a:gridCol>
                <a:gridCol w="1299381">
                  <a:extLst>
                    <a:ext uri="{9D8B030D-6E8A-4147-A177-3AD203B41FA5}">
                      <a16:colId xmlns:a16="http://schemas.microsoft.com/office/drawing/2014/main" val="3436508145"/>
                    </a:ext>
                  </a:extLst>
                </a:gridCol>
              </a:tblGrid>
              <a:tr h="814479">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Junio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Julio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Agosto</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Septiembre</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Octubre</a:t>
                      </a:r>
                    </a:p>
                    <a:p>
                      <a:r>
                        <a:rPr lang="es-MX" sz="1500" dirty="0">
                          <a:latin typeface="Arial" panose="020B0604020202020204" pitchFamily="34" charset="0"/>
                          <a:cs typeface="Arial" panose="020B0604020202020204" pitchFamily="34" charset="0"/>
                        </a:rPr>
                        <a:t>2024</a:t>
                      </a:r>
                    </a:p>
                  </a:txBody>
                  <a:tcPr/>
                </a:tc>
                <a:tc>
                  <a:txBody>
                    <a:bodyPr/>
                    <a:lstStyle/>
                    <a:p>
                      <a:r>
                        <a:rPr lang="es-MX" sz="1500" dirty="0">
                          <a:latin typeface="Arial" panose="020B0604020202020204" pitchFamily="34" charset="0"/>
                          <a:cs typeface="Arial" panose="020B0604020202020204" pitchFamily="34" charset="0"/>
                        </a:rPr>
                        <a:t>Noviembre</a:t>
                      </a:r>
                    </a:p>
                    <a:p>
                      <a:r>
                        <a:rPr lang="es-MX" sz="1500" dirty="0">
                          <a:latin typeface="Arial" panose="020B0604020202020204" pitchFamily="34" charset="0"/>
                          <a:cs typeface="Arial" panose="020B0604020202020204" pitchFamily="34" charset="0"/>
                        </a:rPr>
                        <a:t>2024</a:t>
                      </a:r>
                    </a:p>
                  </a:txBody>
                  <a:tcPr/>
                </a:tc>
                <a:extLst>
                  <a:ext uri="{0D108BD9-81ED-4DB2-BD59-A6C34878D82A}">
                    <a16:rowId xmlns:a16="http://schemas.microsoft.com/office/drawing/2014/main" val="3728864394"/>
                  </a:ext>
                </a:extLst>
              </a:tr>
              <a:tr h="319152">
                <a:tc rowSpan="2">
                  <a:txBody>
                    <a:bodyPr/>
                    <a:lstStyle/>
                    <a:p>
                      <a:r>
                        <a:rPr lang="es-MX" sz="1600" dirty="0">
                          <a:latin typeface="Arial" panose="020B0604020202020204" pitchFamily="34" charset="0"/>
                          <a:cs typeface="Arial" panose="020B0604020202020204" pitchFamily="34" charset="0"/>
                        </a:rPr>
                        <a:t>1. Estado del arte.</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3905483898"/>
                  </a:ext>
                </a:extLst>
              </a:tr>
              <a:tr h="319152">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highlight>
                          <a:srgbClr val="FFFF00"/>
                        </a:highlight>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124191811"/>
                  </a:ext>
                </a:extLst>
              </a:tr>
              <a:tr h="355948">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latin typeface="Arial" panose="020B0604020202020204" pitchFamily="34" charset="0"/>
                          <a:cs typeface="Arial" panose="020B0604020202020204" pitchFamily="34" charset="0"/>
                        </a:rPr>
                        <a:t>2. Diseño del control.</a:t>
                      </a:r>
                    </a:p>
                    <a:p>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373718503"/>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827250385"/>
                  </a:ext>
                </a:extLst>
              </a:tr>
              <a:tr h="355948">
                <a:tc rowSpan="2">
                  <a:txBody>
                    <a:bodyPr/>
                    <a:lstStyle/>
                    <a:p>
                      <a:r>
                        <a:rPr lang="es-MX" sz="1600" dirty="0">
                          <a:latin typeface="Arial" panose="020B0604020202020204" pitchFamily="34" charset="0"/>
                          <a:cs typeface="Arial" panose="020B0604020202020204" pitchFamily="34" charset="0"/>
                        </a:rPr>
                        <a:t>3. Implementación del control.</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78359378"/>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rgbClr val="C4D7EE"/>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767422752"/>
                  </a:ext>
                </a:extLst>
              </a:tr>
              <a:tr h="355948">
                <a:tc rowSpan="2">
                  <a:txBody>
                    <a:bodyPr/>
                    <a:lstStyle/>
                    <a:p>
                      <a:r>
                        <a:rPr lang="es-MX" sz="1600" dirty="0">
                          <a:latin typeface="Arial" panose="020B0604020202020204" pitchFamily="34" charset="0"/>
                          <a:cs typeface="Arial" panose="020B0604020202020204" pitchFamily="34" charset="0"/>
                        </a:rPr>
                        <a:t>4.Pretratamientos alcalino.</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183970535"/>
                  </a:ext>
                </a:extLst>
              </a:tr>
              <a:tr h="355948">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929249258"/>
                  </a:ext>
                </a:extLst>
              </a:tr>
              <a:tr h="355948">
                <a:tc rowSpan="2">
                  <a:txBody>
                    <a:bodyPr/>
                    <a:lstStyle/>
                    <a:p>
                      <a:r>
                        <a:rPr lang="es-MX" sz="1600" dirty="0">
                          <a:latin typeface="Arial" panose="020B0604020202020204" pitchFamily="34" charset="0"/>
                          <a:cs typeface="Arial" panose="020B0604020202020204" pitchFamily="34" charset="0"/>
                        </a:rPr>
                        <a:t>5. Hidrolisis y fermentación.</a:t>
                      </a: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103721772"/>
                  </a:ext>
                </a:extLst>
              </a:tr>
              <a:tr h="355948">
                <a:tc vMerge="1">
                  <a:txBody>
                    <a:bodyPr/>
                    <a:lstStyle/>
                    <a:p>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4246167984"/>
                  </a:ext>
                </a:extLst>
              </a:tr>
              <a:tr h="319152">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latin typeface="Arial" panose="020B0604020202020204" pitchFamily="34" charset="0"/>
                          <a:cs typeface="Arial" panose="020B0604020202020204" pitchFamily="34" charset="0"/>
                        </a:rPr>
                        <a:t>5. Presentación de resultados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600" dirty="0">
                        <a:latin typeface="Arial" panose="020B0604020202020204" pitchFamily="34" charset="0"/>
                        <a:cs typeface="Arial" panose="020B0604020202020204" pitchFamily="34" charset="0"/>
                      </a:endParaRPr>
                    </a:p>
                  </a:txBody>
                  <a:tcPr/>
                </a:tc>
                <a:tc>
                  <a:txBody>
                    <a:bodyPr/>
                    <a:lstStyle/>
                    <a:p>
                      <a:r>
                        <a:rPr lang="es-MX" sz="1500" dirty="0">
                          <a:latin typeface="Arial" panose="020B0604020202020204" pitchFamily="34" charset="0"/>
                          <a:cs typeface="Arial" panose="020B0604020202020204" pitchFamily="34" charset="0"/>
                        </a:rPr>
                        <a:t>Programado </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endParaRPr lang="es-MX" sz="15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2169425360"/>
                  </a:ext>
                </a:extLst>
              </a:tr>
              <a:tr h="469121">
                <a:tc vMerge="1">
                  <a:txBody>
                    <a:bodyPr/>
                    <a:lstStyle/>
                    <a:p>
                      <a:endParaRPr lang="es-MX"/>
                    </a:p>
                  </a:txBody>
                  <a:tcPr/>
                </a:tc>
                <a:tc>
                  <a:txBody>
                    <a:bodyPr/>
                    <a:lstStyle/>
                    <a:p>
                      <a:r>
                        <a:rPr lang="es-MX" sz="1500" dirty="0">
                          <a:latin typeface="Arial" panose="020B0604020202020204" pitchFamily="34" charset="0"/>
                          <a:cs typeface="Arial" panose="020B0604020202020204" pitchFamily="34" charset="0"/>
                        </a:rPr>
                        <a:t>Realizado</a:t>
                      </a: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tc>
                  <a:txBody>
                    <a:bodyPr/>
                    <a:lstStyle/>
                    <a:p>
                      <a:endParaRPr lang="es-MX" sz="15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05897173"/>
                  </a:ext>
                </a:extLst>
              </a:tr>
            </a:tbl>
          </a:graphicData>
        </a:graphic>
      </p:graphicFrame>
      <p:pic>
        <p:nvPicPr>
          <p:cNvPr id="2050" name="Picture 2" descr="cenidet">
            <a:extLst>
              <a:ext uri="{FF2B5EF4-FFF2-40B4-BE49-F238E27FC236}">
                <a16:creationId xmlns:a16="http://schemas.microsoft.com/office/drawing/2014/main" id="{FC9B8A0B-505A-F632-C9C5-923175A05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710" y="213904"/>
            <a:ext cx="1571625" cy="7048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10C8640-F37B-2C05-C323-8FA232A8B100}"/>
              </a:ext>
            </a:extLst>
          </p:cNvPr>
          <p:cNvSpPr txBox="1"/>
          <p:nvPr/>
        </p:nvSpPr>
        <p:spPr>
          <a:xfrm>
            <a:off x="213426" y="1111460"/>
            <a:ext cx="4290288" cy="307777"/>
          </a:xfrm>
          <a:prstGeom prst="rect">
            <a:avLst/>
          </a:prstGeom>
          <a:noFill/>
        </p:spPr>
        <p:txBody>
          <a:bodyPr wrap="square" rtlCol="0">
            <a:spAutoFit/>
          </a:bodyPr>
          <a:lstStyle/>
          <a:p>
            <a:r>
              <a:rPr lang="es-MX" sz="1400" b="1" dirty="0">
                <a:latin typeface="Arial" panose="020B0604020202020204" pitchFamily="34" charset="0"/>
                <a:cs typeface="Arial" panose="020B0604020202020204" pitchFamily="34" charset="0"/>
              </a:rPr>
              <a:t>Tabla 4. </a:t>
            </a:r>
            <a:r>
              <a:rPr lang="es-MX" sz="1400" dirty="0">
                <a:latin typeface="Arial" panose="020B0604020202020204" pitchFamily="34" charset="0"/>
                <a:cs typeface="Arial" panose="020B0604020202020204" pitchFamily="34" charset="0"/>
              </a:rPr>
              <a:t>Cronograma de 4° semestre.</a:t>
            </a:r>
          </a:p>
        </p:txBody>
      </p:sp>
      <p:sp>
        <p:nvSpPr>
          <p:cNvPr id="4" name="Marcador de número de diapositiva 12">
            <a:extLst>
              <a:ext uri="{FF2B5EF4-FFF2-40B4-BE49-F238E27FC236}">
                <a16:creationId xmlns:a16="http://schemas.microsoft.com/office/drawing/2014/main" id="{D2ECEBC9-6D78-E4EE-0911-CA8194D74BE4}"/>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43</a:t>
            </a:fld>
            <a:endParaRPr lang="es-MX" dirty="0">
              <a:solidFill>
                <a:srgbClr val="130147"/>
              </a:solidFill>
            </a:endParaRPr>
          </a:p>
        </p:txBody>
      </p:sp>
      <p:sp>
        <p:nvSpPr>
          <p:cNvPr id="5" name="CuadroTexto 4">
            <a:extLst>
              <a:ext uri="{FF2B5EF4-FFF2-40B4-BE49-F238E27FC236}">
                <a16:creationId xmlns:a16="http://schemas.microsoft.com/office/drawing/2014/main" id="{A633EBE3-ACCC-9029-04CF-C616F92CD8B5}"/>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8" name="Imagen 7">
            <a:extLst>
              <a:ext uri="{FF2B5EF4-FFF2-40B4-BE49-F238E27FC236}">
                <a16:creationId xmlns:a16="http://schemas.microsoft.com/office/drawing/2014/main" id="{EFCCD1A5-CA1F-B121-8195-BA22027951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2756041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5F18E-2B44-9DA6-7238-95FFA48B112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8602656-C626-BA6F-B9A2-BF7B4E126AE5}"/>
              </a:ext>
            </a:extLst>
          </p:cNvPr>
          <p:cNvSpPr>
            <a:spLocks noGrp="1"/>
          </p:cNvSpPr>
          <p:nvPr>
            <p:ph type="title"/>
          </p:nvPr>
        </p:nvSpPr>
        <p:spPr>
          <a:xfrm>
            <a:off x="695176" y="448679"/>
            <a:ext cx="10515600" cy="1325563"/>
          </a:xfrm>
        </p:spPr>
        <p:txBody>
          <a:bodyPr>
            <a:normAutofit/>
          </a:bodyPr>
          <a:lstStyle/>
          <a:p>
            <a:pPr algn="ctr"/>
            <a:r>
              <a:rPr lang="es-MX" dirty="0">
                <a:latin typeface="Arial" panose="020B0604020202020204" pitchFamily="34" charset="0"/>
                <a:cs typeface="Arial" panose="020B0604020202020204" pitchFamily="34" charset="0"/>
              </a:rPr>
              <a:t>Cronograma</a:t>
            </a:r>
          </a:p>
        </p:txBody>
      </p:sp>
      <p:pic>
        <p:nvPicPr>
          <p:cNvPr id="2050" name="Picture 2" descr="cenidet">
            <a:extLst>
              <a:ext uri="{FF2B5EF4-FFF2-40B4-BE49-F238E27FC236}">
                <a16:creationId xmlns:a16="http://schemas.microsoft.com/office/drawing/2014/main" id="{A5E73626-A45B-A10D-DE8E-51F3AAE64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710" y="213904"/>
            <a:ext cx="1571625" cy="7048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C48CD96E-E32F-6866-3A23-5D477DD30DB9}"/>
              </a:ext>
            </a:extLst>
          </p:cNvPr>
          <p:cNvSpPr txBox="1"/>
          <p:nvPr/>
        </p:nvSpPr>
        <p:spPr>
          <a:xfrm>
            <a:off x="243196" y="1375245"/>
            <a:ext cx="4290288" cy="307777"/>
          </a:xfrm>
          <a:prstGeom prst="rect">
            <a:avLst/>
          </a:prstGeom>
          <a:noFill/>
        </p:spPr>
        <p:txBody>
          <a:bodyPr wrap="square" rtlCol="0">
            <a:spAutoFit/>
          </a:bodyPr>
          <a:lstStyle/>
          <a:p>
            <a:r>
              <a:rPr lang="es-MX" sz="1400" b="1" dirty="0">
                <a:latin typeface="Arial" panose="020B0604020202020204" pitchFamily="34" charset="0"/>
                <a:cs typeface="Arial" panose="020B0604020202020204" pitchFamily="34" charset="0"/>
              </a:rPr>
              <a:t>Tabla 4.</a:t>
            </a:r>
            <a:r>
              <a:rPr lang="es-MX" sz="1400" dirty="0">
                <a:latin typeface="Arial" panose="020B0604020202020204" pitchFamily="34" charset="0"/>
                <a:cs typeface="Arial" panose="020B0604020202020204" pitchFamily="34" charset="0"/>
              </a:rPr>
              <a:t> Cronograma general.</a:t>
            </a:r>
          </a:p>
        </p:txBody>
      </p:sp>
      <p:sp>
        <p:nvSpPr>
          <p:cNvPr id="4" name="Marcador de número de diapositiva 12">
            <a:extLst>
              <a:ext uri="{FF2B5EF4-FFF2-40B4-BE49-F238E27FC236}">
                <a16:creationId xmlns:a16="http://schemas.microsoft.com/office/drawing/2014/main" id="{7224284C-0459-1772-4E83-E652827600C5}"/>
              </a:ext>
            </a:extLst>
          </p:cNvPr>
          <p:cNvSpPr>
            <a:spLocks noGrp="1"/>
          </p:cNvSpPr>
          <p:nvPr>
            <p:ph type="sldNum" sz="quarter" idx="12"/>
          </p:nvPr>
        </p:nvSpPr>
        <p:spPr>
          <a:xfrm>
            <a:off x="11542144" y="6472585"/>
            <a:ext cx="649856" cy="307777"/>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44</a:t>
            </a:fld>
            <a:endParaRPr lang="es-MX" dirty="0">
              <a:solidFill>
                <a:srgbClr val="130147"/>
              </a:solidFill>
            </a:endParaRPr>
          </a:p>
        </p:txBody>
      </p:sp>
      <p:sp>
        <p:nvSpPr>
          <p:cNvPr id="5" name="CuadroTexto 4">
            <a:extLst>
              <a:ext uri="{FF2B5EF4-FFF2-40B4-BE49-F238E27FC236}">
                <a16:creationId xmlns:a16="http://schemas.microsoft.com/office/drawing/2014/main" id="{82165EC1-007E-2299-A177-C04A4306A5EC}"/>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8" name="Imagen 7">
            <a:extLst>
              <a:ext uri="{FF2B5EF4-FFF2-40B4-BE49-F238E27FC236}">
                <a16:creationId xmlns:a16="http://schemas.microsoft.com/office/drawing/2014/main" id="{412BD7BB-EF78-15EE-E6F8-F8E47DEB87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pic>
        <p:nvPicPr>
          <p:cNvPr id="9" name="Imagen 8">
            <a:extLst>
              <a:ext uri="{FF2B5EF4-FFF2-40B4-BE49-F238E27FC236}">
                <a16:creationId xmlns:a16="http://schemas.microsoft.com/office/drawing/2014/main" id="{FB33D2EE-D93D-E7C7-FEEC-BE02954672FB}"/>
              </a:ext>
            </a:extLst>
          </p:cNvPr>
          <p:cNvPicPr>
            <a:picLocks noChangeAspect="1"/>
          </p:cNvPicPr>
          <p:nvPr/>
        </p:nvPicPr>
        <p:blipFill>
          <a:blip r:embed="rId4"/>
          <a:stretch>
            <a:fillRect/>
          </a:stretch>
        </p:blipFill>
        <p:spPr>
          <a:xfrm>
            <a:off x="285633" y="1774241"/>
            <a:ext cx="11781350" cy="4635079"/>
          </a:xfrm>
          <a:prstGeom prst="rect">
            <a:avLst/>
          </a:prstGeom>
        </p:spPr>
      </p:pic>
    </p:spTree>
    <p:extLst>
      <p:ext uri="{BB962C8B-B14F-4D97-AF65-F5344CB8AC3E}">
        <p14:creationId xmlns:p14="http://schemas.microsoft.com/office/powerpoint/2010/main" val="829068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C16EBA-F719-5278-F9D4-AC7C0CDC40F2}"/>
              </a:ext>
            </a:extLst>
          </p:cNvPr>
          <p:cNvSpPr>
            <a:spLocks noGrp="1"/>
          </p:cNvSpPr>
          <p:nvPr>
            <p:ph idx="1"/>
          </p:nvPr>
        </p:nvSpPr>
        <p:spPr>
          <a:xfrm>
            <a:off x="870045" y="1861379"/>
            <a:ext cx="10381051" cy="4583207"/>
          </a:xfrm>
        </p:spPr>
        <p:txBody>
          <a:bodyPr>
            <a:noAutofit/>
          </a:bodyPr>
          <a:lstStyle/>
          <a:p>
            <a:endParaRPr lang="it-IT" sz="1800" dirty="0">
              <a:effectLst/>
              <a:latin typeface="Times New Roman" panose="02020603050405020304" pitchFamily="18" charset="0"/>
            </a:endParaRPr>
          </a:p>
          <a:p>
            <a:pPr marL="0" indent="0">
              <a:buNone/>
            </a:pPr>
            <a:endParaRPr lang="es-MX" sz="1200" dirty="0">
              <a:latin typeface="Arial" panose="020B06040202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533401" y="938235"/>
            <a:ext cx="10515600" cy="1107161"/>
          </a:xfrm>
        </p:spPr>
        <p:txBody>
          <a:bodyPr/>
          <a:lstStyle/>
          <a:p>
            <a:pPr algn="ctr"/>
            <a:r>
              <a:rPr lang="es-MX" dirty="0">
                <a:latin typeface="Arial" panose="020B0604020202020204" pitchFamily="34" charset="0"/>
                <a:cs typeface="Arial" panose="020B0604020202020204" pitchFamily="34" charset="0"/>
              </a:rPr>
              <a:t>Referencias bibliográficas</a:t>
            </a:r>
          </a:p>
        </p:txBody>
      </p:sp>
      <p:sp>
        <p:nvSpPr>
          <p:cNvPr id="10" name="CuadroTexto 9">
            <a:extLst>
              <a:ext uri="{FF2B5EF4-FFF2-40B4-BE49-F238E27FC236}">
                <a16:creationId xmlns:a16="http://schemas.microsoft.com/office/drawing/2014/main" id="{5018236A-4D2A-1966-54FA-4015F115132B}"/>
              </a:ext>
            </a:extLst>
          </p:cNvPr>
          <p:cNvSpPr txBox="1"/>
          <p:nvPr/>
        </p:nvSpPr>
        <p:spPr>
          <a:xfrm>
            <a:off x="331306" y="1928304"/>
            <a:ext cx="11415935" cy="3970318"/>
          </a:xfrm>
          <a:prstGeom prst="rect">
            <a:avLst/>
          </a:prstGeom>
          <a:noFill/>
        </p:spPr>
        <p:txBody>
          <a:bodyPr wrap="square">
            <a:spAutoFit/>
          </a:bodyPr>
          <a:lstStyle/>
          <a:p>
            <a:pPr marL="285750" indent="-285750" algn="just" rtl="0">
              <a:buFont typeface="Arial" panose="020B0604020202020204" pitchFamily="34" charset="0"/>
              <a:buChar char="•"/>
            </a:pPr>
            <a:r>
              <a:rPr lang="es-MX" dirty="0">
                <a:latin typeface="Arial" panose="020B0604020202020204" pitchFamily="34" charset="0"/>
                <a:cs typeface="Arial" panose="020B0604020202020204" pitchFamily="34" charset="0"/>
              </a:rPr>
              <a:t>(</a:t>
            </a:r>
            <a:r>
              <a:rPr lang="es-MX" dirty="0">
                <a:effectLst/>
                <a:latin typeface="Arial" panose="020B0604020202020204" pitchFamily="34" charset="0"/>
                <a:cs typeface="Arial" panose="020B0604020202020204" pitchFamily="34" charset="0"/>
              </a:rPr>
              <a:t>Arturo Figueroa Arcos, 2022) Arturo Figueroa Arcos, Víctor M. Alvarado, Guadalupe López </a:t>
            </a:r>
            <a:r>
              <a:rPr lang="es-MX" dirty="0" err="1">
                <a:effectLst/>
                <a:latin typeface="Arial" panose="020B0604020202020204" pitchFamily="34" charset="0"/>
                <a:cs typeface="Arial" panose="020B0604020202020204" pitchFamily="34" charset="0"/>
              </a:rPr>
              <a:t>López</a:t>
            </a:r>
            <a:r>
              <a:rPr lang="es-MX" dirty="0">
                <a:effectLst/>
                <a:latin typeface="Arial" panose="020B0604020202020204" pitchFamily="34" charset="0"/>
                <a:cs typeface="Arial" panose="020B0604020202020204" pitchFamily="34" charset="0"/>
              </a:rPr>
              <a:t> (2022).</a:t>
            </a:r>
            <a:br>
              <a:rPr lang="es-MX" dirty="0">
                <a:effectLst/>
                <a:latin typeface="Arial" panose="020B0604020202020204" pitchFamily="34" charset="0"/>
                <a:cs typeface="Arial" panose="020B0604020202020204" pitchFamily="34" charset="0"/>
              </a:rPr>
            </a:br>
            <a:r>
              <a:rPr lang="es-MX" dirty="0">
                <a:effectLst/>
                <a:latin typeface="Arial" panose="020B0604020202020204" pitchFamily="34" charset="0"/>
                <a:cs typeface="Arial" panose="020B0604020202020204" pitchFamily="34" charset="0"/>
              </a:rPr>
              <a:t>Evaluación  experimental del proceso de producción  de bioetanol de segunda generación  y</a:t>
            </a:r>
            <a:r>
              <a:rPr lang="es-MX" dirty="0">
                <a:latin typeface="Arial" panose="020B0604020202020204" pitchFamily="34" charset="0"/>
                <a:cs typeface="Arial" panose="020B0604020202020204" pitchFamily="34" charset="0"/>
              </a:rPr>
              <a:t> </a:t>
            </a:r>
            <a:r>
              <a:rPr lang="es-MX" dirty="0">
                <a:effectLst/>
                <a:latin typeface="Arial" panose="020B0604020202020204" pitchFamily="34" charset="0"/>
                <a:cs typeface="Arial" panose="020B0604020202020204" pitchFamily="34" charset="0"/>
              </a:rPr>
              <a:t>análisis de variables en el proceso. Centro Nacional de Investigación  y Desarrollo Tecnológico</a:t>
            </a:r>
            <a:r>
              <a:rPr lang="es-MX" dirty="0">
                <a:latin typeface="Arial" panose="020B0604020202020204" pitchFamily="34" charset="0"/>
                <a:cs typeface="Arial" panose="020B0604020202020204" pitchFamily="34" charset="0"/>
              </a:rPr>
              <a:t>.</a:t>
            </a:r>
          </a:p>
          <a:p>
            <a:pPr marL="285750" indent="-285750" algn="just" rtl="0">
              <a:buFont typeface="Arial" panose="020B0604020202020204" pitchFamily="34" charset="0"/>
              <a:buChar char="•"/>
            </a:pPr>
            <a:r>
              <a:rPr lang="es-MX" b="0" i="0" dirty="0">
                <a:solidFill>
                  <a:srgbClr val="222222"/>
                </a:solidFill>
                <a:effectLst/>
                <a:latin typeface="Arial" panose="020B0604020202020204" pitchFamily="34" charset="0"/>
              </a:rPr>
              <a:t>(Ballesteros, 2002). Ballesteros, I. (2002). Proceso de sacarificación y fermentación simultánea para la conversión de la fracción celulósica del residuo de la extracción del aceite de oliva en etanol. </a:t>
            </a:r>
            <a:r>
              <a:rPr lang="es-MX" b="0" i="1" dirty="0">
                <a:solidFill>
                  <a:srgbClr val="222222"/>
                </a:solidFill>
                <a:effectLst/>
                <a:latin typeface="Arial" panose="020B0604020202020204" pitchFamily="34" charset="0"/>
              </a:rPr>
              <a:t>Grasas y Aceites</a:t>
            </a:r>
            <a:r>
              <a:rPr lang="es-MX" b="0" i="0" dirty="0">
                <a:solidFill>
                  <a:srgbClr val="222222"/>
                </a:solidFill>
                <a:effectLst/>
                <a:latin typeface="Arial" panose="020B0604020202020204" pitchFamily="34" charset="0"/>
              </a:rPr>
              <a:t>, </a:t>
            </a:r>
            <a:r>
              <a:rPr lang="es-MX" b="0" i="1" dirty="0">
                <a:solidFill>
                  <a:srgbClr val="222222"/>
                </a:solidFill>
                <a:effectLst/>
                <a:latin typeface="Arial" panose="020B0604020202020204" pitchFamily="34" charset="0"/>
              </a:rPr>
              <a:t>53</a:t>
            </a:r>
            <a:r>
              <a:rPr lang="es-MX" b="0" i="0" dirty="0">
                <a:solidFill>
                  <a:srgbClr val="222222"/>
                </a:solidFill>
                <a:effectLst/>
                <a:latin typeface="Arial" panose="020B0604020202020204" pitchFamily="34" charset="0"/>
              </a:rPr>
              <a:t>, 282-288.</a:t>
            </a:r>
          </a:p>
          <a:p>
            <a:pPr marL="285750" indent="-285750" algn="just" rtl="0">
              <a:buFont typeface="Arial" panose="020B0604020202020204" pitchFamily="34" charset="0"/>
              <a:buChar char="•"/>
            </a:pPr>
            <a:r>
              <a:rPr lang="es-MX" b="0" i="0" dirty="0">
                <a:solidFill>
                  <a:srgbClr val="222222"/>
                </a:solidFill>
                <a:effectLst/>
                <a:latin typeface="Arial" panose="020B0604020202020204" pitchFamily="34" charset="0"/>
              </a:rPr>
              <a:t>(Riaño,</a:t>
            </a:r>
            <a:r>
              <a:rPr lang="es-MX" sz="1800" dirty="0">
                <a:latin typeface="Arial" panose="020B0604020202020204" pitchFamily="34" charset="0"/>
                <a:cs typeface="Arial" panose="020B0604020202020204" pitchFamily="34" charset="0"/>
              </a:rPr>
              <a:t> 2010</a:t>
            </a:r>
            <a:r>
              <a:rPr lang="es-MX" b="0" i="0" dirty="0">
                <a:solidFill>
                  <a:srgbClr val="222222"/>
                </a:solidFill>
                <a:effectLst/>
                <a:latin typeface="Arial" panose="020B0604020202020204" pitchFamily="34" charset="0"/>
              </a:rPr>
              <a:t>)A. S., Morales, A. G., Hernández, J. M., &amp; Barrero, C. R. (2010). Producción de bioetanol a partir de subproductos agroindustriales lignocelulósicos. </a:t>
            </a:r>
            <a:r>
              <a:rPr lang="es-MX" b="0" i="1" dirty="0">
                <a:solidFill>
                  <a:srgbClr val="222222"/>
                </a:solidFill>
                <a:effectLst/>
                <a:latin typeface="Arial" panose="020B0604020202020204" pitchFamily="34" charset="0"/>
              </a:rPr>
              <a:t>Tumbaga</a:t>
            </a:r>
            <a:r>
              <a:rPr lang="es-MX" b="0" i="0" dirty="0">
                <a:solidFill>
                  <a:srgbClr val="222222"/>
                </a:solidFill>
                <a:effectLst/>
                <a:latin typeface="Arial" panose="020B0604020202020204" pitchFamily="34" charset="0"/>
              </a:rPr>
              <a:t>, </a:t>
            </a:r>
            <a:r>
              <a:rPr lang="es-MX" b="0" i="1" dirty="0">
                <a:solidFill>
                  <a:srgbClr val="222222"/>
                </a:solidFill>
                <a:effectLst/>
                <a:latin typeface="Arial" panose="020B0604020202020204" pitchFamily="34" charset="0"/>
              </a:rPr>
              <a:t>1</a:t>
            </a:r>
            <a:r>
              <a:rPr lang="es-MX" b="0" i="0" dirty="0">
                <a:solidFill>
                  <a:srgbClr val="222222"/>
                </a:solidFill>
                <a:effectLst/>
                <a:latin typeface="Arial" panose="020B0604020202020204" pitchFamily="34" charset="0"/>
              </a:rPr>
              <a:t>(5), 61-91.</a:t>
            </a:r>
            <a:endParaRPr lang="es-MX" dirty="0">
              <a:latin typeface="Arial" panose="020B0604020202020204" pitchFamily="34" charset="0"/>
              <a:cs typeface="Arial" panose="020B0604020202020204" pitchFamily="34" charset="0"/>
            </a:endParaRPr>
          </a:p>
          <a:p>
            <a:pPr marL="285750" indent="-285750" algn="just" rtl="0">
              <a:buFont typeface="Arial" panose="020B0604020202020204" pitchFamily="34" charset="0"/>
              <a:buChar char="•"/>
            </a:pPr>
            <a:r>
              <a:rPr lang="es-MX" dirty="0">
                <a:latin typeface="Arial" panose="020B0604020202020204" pitchFamily="34" charset="0"/>
                <a:cs typeface="Arial" panose="020B0604020202020204" pitchFamily="34" charset="0"/>
              </a:rPr>
              <a:t>(</a:t>
            </a:r>
            <a:r>
              <a:rPr lang="es-MX" b="0" i="0" dirty="0">
                <a:effectLst/>
                <a:latin typeface="Arial" panose="020B0604020202020204" pitchFamily="34" charset="0"/>
                <a:cs typeface="Arial" panose="020B0604020202020204" pitchFamily="34" charset="0"/>
              </a:rPr>
              <a:t>Reyna Martínez, 2019) Reyna Mart</a:t>
            </a:r>
            <a:r>
              <a:rPr lang="es-MX" dirty="0">
                <a:latin typeface="Arial" panose="020B0604020202020204" pitchFamily="34" charset="0"/>
                <a:cs typeface="Arial" panose="020B0604020202020204" pitchFamily="34" charset="0"/>
              </a:rPr>
              <a:t>í</a:t>
            </a:r>
            <a:r>
              <a:rPr lang="es-MX" b="0" i="0" dirty="0">
                <a:effectLst/>
                <a:latin typeface="Arial" panose="020B0604020202020204" pitchFamily="34" charset="0"/>
                <a:cs typeface="Arial" panose="020B0604020202020204" pitchFamily="34" charset="0"/>
              </a:rPr>
              <a:t>nez, R., Morales Mart</a:t>
            </a:r>
            <a:r>
              <a:rPr lang="es-MX" dirty="0">
                <a:latin typeface="Arial" panose="020B0604020202020204" pitchFamily="34" charset="0"/>
                <a:cs typeface="Arial" panose="020B0604020202020204" pitchFamily="34" charset="0"/>
              </a:rPr>
              <a:t>í</a:t>
            </a:r>
            <a:r>
              <a:rPr lang="es-MX" b="0" i="0" dirty="0">
                <a:effectLst/>
                <a:latin typeface="Arial" panose="020B0604020202020204" pitchFamily="34" charset="0"/>
                <a:cs typeface="Arial" panose="020B0604020202020204" pitchFamily="34" charset="0"/>
              </a:rPr>
              <a:t>nez, T. K., Castillo Quiroz,</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D., Contreras Esquivel, J. C., and Ríos González, L. J. (2019). Pretratamiento fúngico de</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biomasa de agave lechuguilla torr. para la producción de etanol. Revista mexicana de ciencias</a:t>
            </a:r>
            <a:br>
              <a:rPr lang="es-MX" dirty="0">
                <a:latin typeface="Arial" panose="020B0604020202020204" pitchFamily="34" charset="0"/>
                <a:cs typeface="Arial" panose="020B0604020202020204" pitchFamily="34" charset="0"/>
              </a:rPr>
            </a:br>
            <a:r>
              <a:rPr lang="es-MX" b="0" i="0" dirty="0">
                <a:effectLst/>
                <a:latin typeface="Arial" panose="020B0604020202020204" pitchFamily="34" charset="0"/>
                <a:cs typeface="Arial" panose="020B0604020202020204" pitchFamily="34" charset="0"/>
              </a:rPr>
              <a:t>forestales.</a:t>
            </a:r>
          </a:p>
          <a:p>
            <a:pPr marL="285750" indent="-285750" algn="just">
              <a:buFont typeface="Arial" panose="020B0604020202020204" pitchFamily="34" charset="0"/>
              <a:buChar char="•"/>
            </a:pPr>
            <a:r>
              <a:rPr lang="es-MX" dirty="0">
                <a:latin typeface="Arial" panose="020B0604020202020204" pitchFamily="34" charset="0"/>
                <a:cs typeface="Arial" panose="020B0604020202020204" pitchFamily="34" charset="0"/>
              </a:rPr>
              <a:t>(Felipe,2008). Diseño, Construcción y Pruebas de un Prototipo para la Producción de Biodiesel a Partir de Aceites Provenientes de Recursos Renovables.</a:t>
            </a:r>
            <a:endParaRPr lang="es-MX" dirty="0"/>
          </a:p>
        </p:txBody>
      </p:sp>
      <p:sp>
        <p:nvSpPr>
          <p:cNvPr id="11" name="Marcador de número de diapositiva 12">
            <a:extLst>
              <a:ext uri="{FF2B5EF4-FFF2-40B4-BE49-F238E27FC236}">
                <a16:creationId xmlns:a16="http://schemas.microsoft.com/office/drawing/2014/main" id="{1CF71595-C21A-35A0-8F99-5E84A3B95F34}"/>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mtClean="0">
                <a:solidFill>
                  <a:srgbClr val="130147"/>
                </a:solidFill>
              </a:rPr>
              <a:t>45</a:t>
            </a:fld>
            <a:endParaRPr lang="es-MX" dirty="0">
              <a:solidFill>
                <a:srgbClr val="130147"/>
              </a:solidFill>
            </a:endParaRPr>
          </a:p>
        </p:txBody>
      </p:sp>
      <p:sp>
        <p:nvSpPr>
          <p:cNvPr id="4" name="CuadroTexto 3">
            <a:extLst>
              <a:ext uri="{FF2B5EF4-FFF2-40B4-BE49-F238E27FC236}">
                <a16:creationId xmlns:a16="http://schemas.microsoft.com/office/drawing/2014/main" id="{6EAC406B-9943-7DCB-8611-6483D3C0E0B2}"/>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702335D6-64E8-566F-5EE8-A70F7F8CA0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839756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252C0-723C-F72D-F18F-64D35B3415BE}"/>
            </a:ext>
          </a:extLst>
        </p:cNvPr>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3B8B526F-3470-41E7-B609-514D1A8FF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2">
            <a:extLst>
              <a:ext uri="{FF2B5EF4-FFF2-40B4-BE49-F238E27FC236}">
                <a16:creationId xmlns:a16="http://schemas.microsoft.com/office/drawing/2014/main" id="{35E99933-1000-FF71-C33D-8675A3E5567D}"/>
              </a:ext>
            </a:extLst>
          </p:cNvPr>
          <p:cNvSpPr>
            <a:spLocks noGrp="1"/>
          </p:cNvSpPr>
          <p:nvPr>
            <p:ph idx="1"/>
          </p:nvPr>
        </p:nvSpPr>
        <p:spPr>
          <a:xfrm>
            <a:off x="133739" y="1289472"/>
            <a:ext cx="11924521" cy="5344240"/>
          </a:xfrm>
        </p:spPr>
        <p:txBody>
          <a:bodyPr>
            <a:noAutofit/>
          </a:bodyPr>
          <a:lstStyle/>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Diseñar los experimentos para analizar los tres factores considerados, con diferentes niveles, para mordicar los pretratamientos.</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Acondicionar e instrumentar un reactor en lotes o tipo Batch para llevar a cabo separadamente las etapas de pretratamiento y SSF.</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Diseñar e implementar un control de temperatura para operar el reactor en etapas de pretratamiento y SSF.</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Aplicar experimentalmente dos tipos de pretratamiento de biomasa, el primero de tipo biológico con humus de lombriz y el segundo de tipo alcalino usando hidróxido de sodio.</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Producir bioetanol de segunda generación por medio de una configuración SSF usando el bagazo pretratado con las condiciones definidas por el diseño de experimentos.</a:t>
            </a:r>
          </a:p>
          <a:p>
            <a:pPr algn="just">
              <a:buFont typeface="Wingdings" panose="05000000000000000000" pitchFamily="2" charset="2"/>
              <a:buChar char="Ø"/>
            </a:pPr>
            <a:r>
              <a:rPr lang="es-MX" sz="2150" dirty="0">
                <a:latin typeface="Arial" panose="020B0604020202020204" pitchFamily="34" charset="0"/>
                <a:cs typeface="Arial" panose="020B0604020202020204" pitchFamily="34" charset="0"/>
              </a:rPr>
              <a:t> Evaluar y comparar los resultados de las etapas de pretratamiento de biomasa y producción de bioetanol mediante SSF, estableciendo la relación entre rendimiento de bioetanol, consumo energético de los procesos y costo de producción.</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Análisis experimental de configuraciones de producción de bioetanol.</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Diseño de control para las configuraciones de producción. </a:t>
            </a:r>
          </a:p>
          <a:p>
            <a:pPr algn="just">
              <a:buFont typeface="Wingdings" panose="05000000000000000000" pitchFamily="2" charset="2"/>
              <a:buChar char="Ø"/>
            </a:pPr>
            <a:r>
              <a:rPr lang="es-MX" sz="1400" dirty="0">
                <a:solidFill>
                  <a:schemeClr val="accent1">
                    <a:lumMod val="50000"/>
                  </a:schemeClr>
                </a:solidFill>
                <a:latin typeface="Arial" panose="020B0604020202020204" pitchFamily="34" charset="0"/>
                <a:cs typeface="Arial" panose="020B0604020202020204" pitchFamily="34" charset="0"/>
              </a:rPr>
              <a:t>Pretratamientos de la biomasa, búsqueda de la mejor relación costo/producción.</a:t>
            </a:r>
            <a:endParaRPr lang="es-MX" sz="1400" dirty="0">
              <a:solidFill>
                <a:srgbClr val="FF0000"/>
              </a:solidFill>
              <a:latin typeface="Arial" panose="020B0604020202020204" pitchFamily="34" charset="0"/>
              <a:cs typeface="Arial" panose="020B0604020202020204" pitchFamily="34" charset="0"/>
            </a:endParaRPr>
          </a:p>
        </p:txBody>
      </p:sp>
      <p:sp>
        <p:nvSpPr>
          <p:cNvPr id="21" name="Título 1">
            <a:extLst>
              <a:ext uri="{FF2B5EF4-FFF2-40B4-BE49-F238E27FC236}">
                <a16:creationId xmlns:a16="http://schemas.microsoft.com/office/drawing/2014/main" id="{C42A1E44-4F8A-5C06-A94B-45DADB237DB2}"/>
              </a:ext>
            </a:extLst>
          </p:cNvPr>
          <p:cNvSpPr>
            <a:spLocks noGrp="1"/>
          </p:cNvSpPr>
          <p:nvPr>
            <p:ph type="title"/>
          </p:nvPr>
        </p:nvSpPr>
        <p:spPr>
          <a:xfrm>
            <a:off x="807776" y="651264"/>
            <a:ext cx="6369977"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Objetivos Específicos</a:t>
            </a:r>
            <a:br>
              <a:rPr lang="es-MX" sz="3000" dirty="0">
                <a:latin typeface="Arial" panose="020B0604020202020204" pitchFamily="34" charset="0"/>
                <a:cs typeface="Arial" panose="020B0604020202020204" pitchFamily="34" charset="0"/>
              </a:rPr>
            </a:br>
            <a:endParaRPr lang="es-MX" sz="3000" dirty="0">
              <a:latin typeface="Arial" panose="020B0604020202020204" pitchFamily="34" charset="0"/>
              <a:cs typeface="Arial" panose="020B0604020202020204" pitchFamily="34" charset="0"/>
            </a:endParaRPr>
          </a:p>
        </p:txBody>
      </p:sp>
      <p:sp>
        <p:nvSpPr>
          <p:cNvPr id="6" name="Marcador de número de diapositiva 12">
            <a:extLst>
              <a:ext uri="{FF2B5EF4-FFF2-40B4-BE49-F238E27FC236}">
                <a16:creationId xmlns:a16="http://schemas.microsoft.com/office/drawing/2014/main" id="{D0D2D42E-4C87-4696-4551-251155DC729A}"/>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5</a:t>
            </a:fld>
            <a:endParaRPr lang="es-MX" sz="1600" dirty="0">
              <a:solidFill>
                <a:srgbClr val="130147"/>
              </a:solidFill>
            </a:endParaRPr>
          </a:p>
        </p:txBody>
      </p:sp>
      <p:sp>
        <p:nvSpPr>
          <p:cNvPr id="2" name="CuadroTexto 1">
            <a:extLst>
              <a:ext uri="{FF2B5EF4-FFF2-40B4-BE49-F238E27FC236}">
                <a16:creationId xmlns:a16="http://schemas.microsoft.com/office/drawing/2014/main" id="{8E93AFC1-6782-0D7E-2BBA-703BF94462EB}"/>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1B884172-9121-6E2F-D237-A3BFD126AE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803053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756A23C9-9A55-C88C-844A-A1E6EAC4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8">
            <a:extLst>
              <a:ext uri="{FF2B5EF4-FFF2-40B4-BE49-F238E27FC236}">
                <a16:creationId xmlns:a16="http://schemas.microsoft.com/office/drawing/2014/main" id="{2362B1DD-C3E5-9646-09E5-74FB37132E24}"/>
              </a:ext>
            </a:extLst>
          </p:cNvPr>
          <p:cNvSpPr txBox="1">
            <a:spLocks noGrp="1"/>
          </p:cNvSpPr>
          <p:nvPr>
            <p:ph type="title"/>
          </p:nvPr>
        </p:nvSpPr>
        <p:spPr>
          <a:xfrm>
            <a:off x="958450" y="1189273"/>
            <a:ext cx="1663452" cy="507831"/>
          </a:xfrm>
          <a:prstGeom prst="rect">
            <a:avLst/>
          </a:prstGeom>
          <a:noFill/>
        </p:spPr>
        <p:txBody>
          <a:bodyPr wrap="square">
            <a:spAutoFit/>
          </a:bodyPr>
          <a:lstStyle/>
          <a:p>
            <a:r>
              <a:rPr lang="es-MX" sz="3000" dirty="0">
                <a:solidFill>
                  <a:schemeClr val="accent1">
                    <a:lumMod val="75000"/>
                  </a:schemeClr>
                </a:solidFill>
                <a:latin typeface="Arial" panose="020B0604020202020204" pitchFamily="34" charset="0"/>
                <a:cs typeface="Arial" panose="020B0604020202020204" pitchFamily="34" charset="0"/>
              </a:rPr>
              <a:t>Metas</a:t>
            </a:r>
          </a:p>
        </p:txBody>
      </p:sp>
      <p:grpSp>
        <p:nvGrpSpPr>
          <p:cNvPr id="17" name="Grupo 16">
            <a:extLst>
              <a:ext uri="{FF2B5EF4-FFF2-40B4-BE49-F238E27FC236}">
                <a16:creationId xmlns:a16="http://schemas.microsoft.com/office/drawing/2014/main" id="{73C0BA48-243E-CE2C-6E7F-658F85F6FCAA}"/>
              </a:ext>
            </a:extLst>
          </p:cNvPr>
          <p:cNvGrpSpPr/>
          <p:nvPr/>
        </p:nvGrpSpPr>
        <p:grpSpPr>
          <a:xfrm>
            <a:off x="958450" y="1649514"/>
            <a:ext cx="8955833" cy="1054938"/>
            <a:chOff x="1082351" y="2333960"/>
            <a:chExt cx="8955833" cy="1054938"/>
          </a:xfrm>
        </p:grpSpPr>
        <p:sp>
          <p:nvSpPr>
            <p:cNvPr id="16" name="Rectángulo: esquinas redondeadas 15">
              <a:extLst>
                <a:ext uri="{FF2B5EF4-FFF2-40B4-BE49-F238E27FC236}">
                  <a16:creationId xmlns:a16="http://schemas.microsoft.com/office/drawing/2014/main" id="{289E9B7E-D659-CDB6-5F1C-7463481B6D8F}"/>
                </a:ext>
              </a:extLst>
            </p:cNvPr>
            <p:cNvSpPr/>
            <p:nvPr/>
          </p:nvSpPr>
          <p:spPr>
            <a:xfrm>
              <a:off x="1211425" y="2577891"/>
              <a:ext cx="8826759" cy="8110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CuadroTexto 6">
              <a:extLst>
                <a:ext uri="{FF2B5EF4-FFF2-40B4-BE49-F238E27FC236}">
                  <a16:creationId xmlns:a16="http://schemas.microsoft.com/office/drawing/2014/main" id="{B4D738DE-FFF0-1D3E-26DB-90C2368F490F}"/>
                </a:ext>
              </a:extLst>
            </p:cNvPr>
            <p:cNvSpPr txBox="1"/>
            <p:nvPr/>
          </p:nvSpPr>
          <p:spPr>
            <a:xfrm>
              <a:off x="1082351" y="2333960"/>
              <a:ext cx="8817429" cy="953453"/>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Acondicionamiento de un prototipo de laboratorio para la producción de bioetanol a partir de bagazo de caña.</a:t>
              </a:r>
            </a:p>
          </p:txBody>
        </p:sp>
      </p:grpSp>
      <p:grpSp>
        <p:nvGrpSpPr>
          <p:cNvPr id="25" name="Grupo 24">
            <a:extLst>
              <a:ext uri="{FF2B5EF4-FFF2-40B4-BE49-F238E27FC236}">
                <a16:creationId xmlns:a16="http://schemas.microsoft.com/office/drawing/2014/main" id="{E6BBEB73-2A03-9312-2EA1-61BF4B6A88D5}"/>
              </a:ext>
            </a:extLst>
          </p:cNvPr>
          <p:cNvGrpSpPr/>
          <p:nvPr/>
        </p:nvGrpSpPr>
        <p:grpSpPr>
          <a:xfrm>
            <a:off x="958450" y="2730194"/>
            <a:ext cx="8955833" cy="1524840"/>
            <a:chOff x="1082351" y="2300769"/>
            <a:chExt cx="8955833" cy="1524840"/>
          </a:xfrm>
        </p:grpSpPr>
        <p:sp>
          <p:nvSpPr>
            <p:cNvPr id="26" name="Rectángulo: esquinas redondeadas 25">
              <a:extLst>
                <a:ext uri="{FF2B5EF4-FFF2-40B4-BE49-F238E27FC236}">
                  <a16:creationId xmlns:a16="http://schemas.microsoft.com/office/drawing/2014/main" id="{9D1CD8BC-96A4-E0E5-4A21-F9B341EA6D98}"/>
                </a:ext>
              </a:extLst>
            </p:cNvPr>
            <p:cNvSpPr/>
            <p:nvPr/>
          </p:nvSpPr>
          <p:spPr>
            <a:xfrm>
              <a:off x="1211425" y="2577891"/>
              <a:ext cx="8826759" cy="1247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7" name="CuadroTexto 26">
              <a:extLst>
                <a:ext uri="{FF2B5EF4-FFF2-40B4-BE49-F238E27FC236}">
                  <a16:creationId xmlns:a16="http://schemas.microsoft.com/office/drawing/2014/main" id="{26E4907A-F901-8DF0-221F-81E956196772}"/>
                </a:ext>
              </a:extLst>
            </p:cNvPr>
            <p:cNvSpPr txBox="1"/>
            <p:nvPr/>
          </p:nvSpPr>
          <p:spPr>
            <a:xfrm>
              <a:off x="1082351" y="2300769"/>
              <a:ext cx="8817429" cy="1379101"/>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Diseño de experimentos que permitan analizar diferentes configuraciones de pretratamiento para producir bioetanol 2G. </a:t>
              </a:r>
            </a:p>
          </p:txBody>
        </p:sp>
      </p:grpSp>
      <p:sp>
        <p:nvSpPr>
          <p:cNvPr id="6" name="Marcador de número de diapositiva 12">
            <a:extLst>
              <a:ext uri="{FF2B5EF4-FFF2-40B4-BE49-F238E27FC236}">
                <a16:creationId xmlns:a16="http://schemas.microsoft.com/office/drawing/2014/main" id="{2F78E0F4-B012-C869-BC17-EB6B30346F62}"/>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6</a:t>
            </a:fld>
            <a:endParaRPr lang="es-MX" sz="1600" dirty="0">
              <a:solidFill>
                <a:srgbClr val="130147"/>
              </a:solidFill>
            </a:endParaRPr>
          </a:p>
        </p:txBody>
      </p:sp>
      <p:sp>
        <p:nvSpPr>
          <p:cNvPr id="2" name="CuadroTexto 1">
            <a:extLst>
              <a:ext uri="{FF2B5EF4-FFF2-40B4-BE49-F238E27FC236}">
                <a16:creationId xmlns:a16="http://schemas.microsoft.com/office/drawing/2014/main" id="{8E079D3D-B263-029F-0593-32729898E8A4}"/>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3" name="Imagen 2">
            <a:extLst>
              <a:ext uri="{FF2B5EF4-FFF2-40B4-BE49-F238E27FC236}">
                <a16:creationId xmlns:a16="http://schemas.microsoft.com/office/drawing/2014/main" id="{9BAA3F50-609B-1907-07A8-70EAFCBFD0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grpSp>
        <p:nvGrpSpPr>
          <p:cNvPr id="4" name="Grupo 3">
            <a:extLst>
              <a:ext uri="{FF2B5EF4-FFF2-40B4-BE49-F238E27FC236}">
                <a16:creationId xmlns:a16="http://schemas.microsoft.com/office/drawing/2014/main" id="{6185772B-E417-4C03-49E7-D21C87A2080F}"/>
              </a:ext>
            </a:extLst>
          </p:cNvPr>
          <p:cNvGrpSpPr/>
          <p:nvPr/>
        </p:nvGrpSpPr>
        <p:grpSpPr>
          <a:xfrm>
            <a:off x="958450" y="4236522"/>
            <a:ext cx="8936979" cy="1524840"/>
            <a:chOff x="1082351" y="2300769"/>
            <a:chExt cx="8936979" cy="1524840"/>
          </a:xfrm>
        </p:grpSpPr>
        <p:sp>
          <p:nvSpPr>
            <p:cNvPr id="5" name="Rectángulo: esquinas redondeadas 4">
              <a:extLst>
                <a:ext uri="{FF2B5EF4-FFF2-40B4-BE49-F238E27FC236}">
                  <a16:creationId xmlns:a16="http://schemas.microsoft.com/office/drawing/2014/main" id="{64C80678-A80F-F139-614B-BE1A7E3DC0C5}"/>
                </a:ext>
              </a:extLst>
            </p:cNvPr>
            <p:cNvSpPr/>
            <p:nvPr/>
          </p:nvSpPr>
          <p:spPr>
            <a:xfrm>
              <a:off x="1192571" y="2577891"/>
              <a:ext cx="8826759" cy="1247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CuadroTexto 7">
              <a:extLst>
                <a:ext uri="{FF2B5EF4-FFF2-40B4-BE49-F238E27FC236}">
                  <a16:creationId xmlns:a16="http://schemas.microsoft.com/office/drawing/2014/main" id="{37195415-77E0-15CA-074C-46D1FCD5FFD3}"/>
                </a:ext>
              </a:extLst>
            </p:cNvPr>
            <p:cNvSpPr txBox="1"/>
            <p:nvPr/>
          </p:nvSpPr>
          <p:spPr>
            <a:xfrm>
              <a:off x="1082351" y="2300769"/>
              <a:ext cx="8817429" cy="1379101"/>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Análisis de los efectos de las variables en el proceso pretratamiento-SSF, en términos de rendimiento del producto, consumo energético y costo de producción.</a:t>
              </a:r>
            </a:p>
          </p:txBody>
        </p:sp>
      </p:grpSp>
      <p:grpSp>
        <p:nvGrpSpPr>
          <p:cNvPr id="13" name="Grupo 12">
            <a:extLst>
              <a:ext uri="{FF2B5EF4-FFF2-40B4-BE49-F238E27FC236}">
                <a16:creationId xmlns:a16="http://schemas.microsoft.com/office/drawing/2014/main" id="{207EA75A-9305-E5E5-4249-A4E09266244B}"/>
              </a:ext>
            </a:extLst>
          </p:cNvPr>
          <p:cNvGrpSpPr/>
          <p:nvPr/>
        </p:nvGrpSpPr>
        <p:grpSpPr>
          <a:xfrm>
            <a:off x="1012109" y="5761362"/>
            <a:ext cx="8902174" cy="1018999"/>
            <a:chOff x="1082351" y="2300769"/>
            <a:chExt cx="8927649" cy="1629666"/>
          </a:xfrm>
        </p:grpSpPr>
        <p:sp>
          <p:nvSpPr>
            <p:cNvPr id="14" name="Rectángulo: esquinas redondeadas 13">
              <a:extLst>
                <a:ext uri="{FF2B5EF4-FFF2-40B4-BE49-F238E27FC236}">
                  <a16:creationId xmlns:a16="http://schemas.microsoft.com/office/drawing/2014/main" id="{EEF6C28E-0248-8C5A-5799-86FB74E7B938}"/>
                </a:ext>
              </a:extLst>
            </p:cNvPr>
            <p:cNvSpPr/>
            <p:nvPr/>
          </p:nvSpPr>
          <p:spPr>
            <a:xfrm>
              <a:off x="1192571" y="2577889"/>
              <a:ext cx="8817429" cy="13525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CuadroTexto 17">
              <a:extLst>
                <a:ext uri="{FF2B5EF4-FFF2-40B4-BE49-F238E27FC236}">
                  <a16:creationId xmlns:a16="http://schemas.microsoft.com/office/drawing/2014/main" id="{89F81834-7793-5234-32B3-E9ADFF62D1F4}"/>
                </a:ext>
              </a:extLst>
            </p:cNvPr>
            <p:cNvSpPr txBox="1"/>
            <p:nvPr/>
          </p:nvSpPr>
          <p:spPr>
            <a:xfrm>
              <a:off x="1082351" y="2300769"/>
              <a:ext cx="8817429" cy="1524840"/>
            </a:xfrm>
            <a:prstGeom prst="roundRect">
              <a:avLst/>
            </a:prstGeom>
            <a:solidFill>
              <a:schemeClr val="accent1">
                <a:lumMod val="20000"/>
                <a:lumOff val="80000"/>
              </a:schemeClr>
            </a:solidFill>
            <a:ln>
              <a:solidFill>
                <a:srgbClr val="CCECFF"/>
              </a:solidFill>
            </a:ln>
          </p:spPr>
          <p:txBody>
            <a:bodyPr wrap="square">
              <a:spAutoFit/>
            </a:bodyPr>
            <a:lstStyle/>
            <a:p>
              <a:pPr marL="342900" indent="-342900" algn="just">
                <a:buFont typeface="Wingdings" panose="05000000000000000000" pitchFamily="2" charset="2"/>
                <a:buChar char="v"/>
              </a:pPr>
              <a:r>
                <a:rPr lang="es-MX" sz="2500" dirty="0">
                  <a:latin typeface="Arial" panose="020B0604020202020204" pitchFamily="34" charset="0"/>
                  <a:cs typeface="Arial" panose="020B0604020202020204" pitchFamily="34" charset="0"/>
                </a:rPr>
                <a:t>Definición de una configuración pretratamiento-SSF que establece la mejor relación costo-producción.</a:t>
              </a:r>
            </a:p>
          </p:txBody>
        </p:sp>
      </p:grpSp>
    </p:spTree>
    <p:extLst>
      <p:ext uri="{BB962C8B-B14F-4D97-AF65-F5344CB8AC3E}">
        <p14:creationId xmlns:p14="http://schemas.microsoft.com/office/powerpoint/2010/main" val="106774374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795838" y="1139767"/>
            <a:ext cx="2020900" cy="884068"/>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Bioetanol</a:t>
            </a:r>
          </a:p>
        </p:txBody>
      </p:sp>
      <p:sp>
        <p:nvSpPr>
          <p:cNvPr id="3" name="CuadroTexto 2">
            <a:extLst>
              <a:ext uri="{FF2B5EF4-FFF2-40B4-BE49-F238E27FC236}">
                <a16:creationId xmlns:a16="http://schemas.microsoft.com/office/drawing/2014/main" id="{A4B6E14A-1864-544C-8403-0AF68B06D10A}"/>
              </a:ext>
            </a:extLst>
          </p:cNvPr>
          <p:cNvSpPr txBox="1"/>
          <p:nvPr/>
        </p:nvSpPr>
        <p:spPr>
          <a:xfrm>
            <a:off x="8653670" y="5659312"/>
            <a:ext cx="2720346" cy="523220"/>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2. </a:t>
            </a:r>
            <a:r>
              <a:rPr lang="es-MX" sz="1400" dirty="0">
                <a:latin typeface="Arial" panose="020B0604020202020204" pitchFamily="34" charset="0"/>
                <a:cs typeface="Arial" panose="020B0604020202020204" pitchFamily="34" charset="0"/>
              </a:rPr>
              <a:t>Bagazo de caña (fotografía tomada 21/03 2023).</a:t>
            </a:r>
          </a:p>
        </p:txBody>
      </p:sp>
      <mc:AlternateContent xmlns:mc="http://schemas.openxmlformats.org/markup-compatibility/2006" xmlns:a14="http://schemas.microsoft.com/office/drawing/2010/main">
        <mc:Choice Requires="a14">
          <p:sp>
            <p:nvSpPr>
              <p:cNvPr id="9" name="Marcador de contenido 8">
                <a:extLst>
                  <a:ext uri="{FF2B5EF4-FFF2-40B4-BE49-F238E27FC236}">
                    <a16:creationId xmlns:a16="http://schemas.microsoft.com/office/drawing/2014/main" id="{928AC257-D496-AB62-2D15-D31EE11DA513}"/>
                  </a:ext>
                </a:extLst>
              </p:cNvPr>
              <p:cNvSpPr>
                <a:spLocks noGrp="1"/>
              </p:cNvSpPr>
              <p:nvPr>
                <p:ph idx="1"/>
              </p:nvPr>
            </p:nvSpPr>
            <p:spPr>
              <a:xfrm>
                <a:off x="795838" y="2892538"/>
                <a:ext cx="5452562" cy="2665763"/>
              </a:xfrm>
            </p:spPr>
            <p:txBody>
              <a:bodyPr>
                <a:noAutofit/>
              </a:bodyPr>
              <a:lstStyle/>
              <a:p>
                <a:pPr marL="0" indent="0" algn="just">
                  <a:buNone/>
                </a:pPr>
                <a:r>
                  <a:rPr lang="es-MX" sz="2500" dirty="0">
                    <a:latin typeface="Arial" panose="020B0604020202020204" pitchFamily="34" charset="0"/>
                    <a:cs typeface="Arial" panose="020B0604020202020204" pitchFamily="34" charset="0"/>
                  </a:rPr>
                  <a:t>Considerado como un combustible ecológico, tipo de alcohol </a:t>
                </a:r>
                <a14:m>
                  <m:oMath xmlns:m="http://schemas.openxmlformats.org/officeDocument/2006/math">
                    <m:sSub>
                      <m:sSubPr>
                        <m:ctrlPr>
                          <a:rPr lang="es-MX" sz="2500" b="0" i="1" smtClean="0">
                            <a:latin typeface="Cambria Math" panose="02040503050406030204" pitchFamily="18" charset="0"/>
                            <a:cs typeface="Arial" panose="020B0604020202020204" pitchFamily="34" charset="0"/>
                          </a:rPr>
                        </m:ctrlPr>
                      </m:sSubPr>
                      <m:e>
                        <m:r>
                          <a:rPr lang="es-MX" sz="2500" b="0" i="1" smtClean="0">
                            <a:latin typeface="Cambria Math" panose="02040503050406030204" pitchFamily="18" charset="0"/>
                            <a:cs typeface="Arial" panose="020B0604020202020204" pitchFamily="34" charset="0"/>
                          </a:rPr>
                          <m:t>𝐶</m:t>
                        </m:r>
                      </m:e>
                      <m:sub>
                        <m:r>
                          <a:rPr lang="es-MX" sz="2500" b="0" i="1" smtClean="0">
                            <a:latin typeface="Cambria Math" panose="02040503050406030204" pitchFamily="18" charset="0"/>
                            <a:cs typeface="Arial" panose="020B0604020202020204" pitchFamily="34" charset="0"/>
                          </a:rPr>
                          <m:t>2</m:t>
                        </m:r>
                      </m:sub>
                    </m:sSub>
                    <m:sSub>
                      <m:sSubPr>
                        <m:ctrlPr>
                          <a:rPr lang="es-MX" sz="2500" b="0" i="1" smtClean="0">
                            <a:latin typeface="Cambria Math" panose="02040503050406030204" pitchFamily="18" charset="0"/>
                            <a:cs typeface="Arial" panose="020B0604020202020204" pitchFamily="34" charset="0"/>
                          </a:rPr>
                        </m:ctrlPr>
                      </m:sSubPr>
                      <m:e>
                        <m:r>
                          <a:rPr lang="es-MX" sz="2500" b="0" i="1" smtClean="0">
                            <a:latin typeface="Cambria Math" panose="02040503050406030204" pitchFamily="18" charset="0"/>
                            <a:cs typeface="Arial" panose="020B0604020202020204" pitchFamily="34" charset="0"/>
                          </a:rPr>
                          <m:t>𝐻</m:t>
                        </m:r>
                      </m:e>
                      <m:sub>
                        <m:r>
                          <a:rPr lang="es-MX" sz="2500" b="0" i="1" smtClean="0">
                            <a:latin typeface="Cambria Math" panose="02040503050406030204" pitchFamily="18" charset="0"/>
                            <a:cs typeface="Arial" panose="020B0604020202020204" pitchFamily="34" charset="0"/>
                          </a:rPr>
                          <m:t>5</m:t>
                        </m:r>
                      </m:sub>
                    </m:sSub>
                    <m:r>
                      <a:rPr lang="es-MX" sz="2500" b="0" i="1" smtClean="0">
                        <a:latin typeface="Cambria Math" panose="02040503050406030204" pitchFamily="18" charset="0"/>
                        <a:cs typeface="Arial" panose="020B0604020202020204" pitchFamily="34" charset="0"/>
                      </a:rPr>
                      <m:t>𝑂𝐻</m:t>
                    </m:r>
                    <m:r>
                      <a:rPr lang="es-MX" sz="2500" b="0" i="0" smtClean="0">
                        <a:latin typeface="Cambria Math" panose="02040503050406030204" pitchFamily="18" charset="0"/>
                        <a:cs typeface="Arial" panose="020B0604020202020204" pitchFamily="34" charset="0"/>
                      </a:rPr>
                      <m:t> </m:t>
                    </m:r>
                  </m:oMath>
                </a14:m>
                <a:r>
                  <a:rPr lang="es-MX" sz="2500" dirty="0">
                    <a:latin typeface="Arial" panose="020B0604020202020204" pitchFamily="34" charset="0"/>
                    <a:cs typeface="Arial" panose="020B0604020202020204" pitchFamily="34" charset="0"/>
                  </a:rPr>
                  <a:t> (Alcohol etílico), que es obtenido a partir de materia lignocelulosa, puede ser utilizado como sustituto de gasolina por sus propiedades</a:t>
                </a:r>
                <a:r>
                  <a:rPr lang="es-MX" dirty="0">
                    <a:latin typeface="Arial" panose="020B0604020202020204" pitchFamily="34" charset="0"/>
                    <a:cs typeface="Arial" panose="020B0604020202020204" pitchFamily="34" charset="0"/>
                  </a:rPr>
                  <a:t> (Ballesteros, 2002).</a:t>
                </a:r>
                <a:endParaRPr lang="es-MX" sz="2400" dirty="0"/>
              </a:p>
              <a:p>
                <a:pPr marL="0" indent="0" algn="just">
                  <a:buNone/>
                </a:pPr>
                <a:endParaRPr lang="es-MX" sz="2500" dirty="0">
                  <a:latin typeface="Arial" panose="020B0604020202020204" pitchFamily="34" charset="0"/>
                  <a:cs typeface="Arial" panose="020B0604020202020204" pitchFamily="34" charset="0"/>
                </a:endParaRPr>
              </a:p>
            </p:txBody>
          </p:sp>
        </mc:Choice>
        <mc:Fallback xmlns="">
          <p:sp>
            <p:nvSpPr>
              <p:cNvPr id="9" name="Marcador de contenido 8">
                <a:extLst>
                  <a:ext uri="{FF2B5EF4-FFF2-40B4-BE49-F238E27FC236}">
                    <a16:creationId xmlns:a16="http://schemas.microsoft.com/office/drawing/2014/main" id="{928AC257-D496-AB62-2D15-D31EE11DA513}"/>
                  </a:ext>
                </a:extLst>
              </p:cNvPr>
              <p:cNvSpPr>
                <a:spLocks noGrp="1" noRot="1" noChangeAspect="1" noMove="1" noResize="1" noEditPoints="1" noAdjustHandles="1" noChangeArrowheads="1" noChangeShapeType="1" noTextEdit="1"/>
              </p:cNvSpPr>
              <p:nvPr>
                <p:ph idx="1"/>
              </p:nvPr>
            </p:nvSpPr>
            <p:spPr>
              <a:xfrm>
                <a:off x="795838" y="2892538"/>
                <a:ext cx="5452562" cy="2665763"/>
              </a:xfrm>
              <a:blipFill>
                <a:blip r:embed="rId2"/>
                <a:stretch>
                  <a:fillRect l="-2349" t="-3196" r="-1790" b="-2283"/>
                </a:stretch>
              </a:blipFill>
            </p:spPr>
            <p:txBody>
              <a:bodyPr/>
              <a:lstStyle/>
              <a:p>
                <a:r>
                  <a:rPr lang="es-MX">
                    <a:noFill/>
                  </a:rPr>
                  <a:t> </a:t>
                </a:r>
              </a:p>
            </p:txBody>
          </p:sp>
        </mc:Fallback>
      </mc:AlternateContent>
      <p:sp>
        <p:nvSpPr>
          <p:cNvPr id="6" name="AutoShape 2" descr="Descripción no disponible.">
            <a:extLst>
              <a:ext uri="{FF2B5EF4-FFF2-40B4-BE49-F238E27FC236}">
                <a16:creationId xmlns:a16="http://schemas.microsoft.com/office/drawing/2014/main" id="{B6162291-A2BC-F981-C65E-C73475B87C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dirty="0"/>
          </a:p>
        </p:txBody>
      </p:sp>
      <p:pic>
        <p:nvPicPr>
          <p:cNvPr id="1028" name="Picture 4" descr="Descripción no disponible.">
            <a:extLst>
              <a:ext uri="{FF2B5EF4-FFF2-40B4-BE49-F238E27FC236}">
                <a16:creationId xmlns:a16="http://schemas.microsoft.com/office/drawing/2014/main" id="{A2691121-46C0-5881-CFB3-E7BC0525ED6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081" t="11401" r="15957"/>
          <a:stretch/>
        </p:blipFill>
        <p:spPr bwMode="auto">
          <a:xfrm>
            <a:off x="8254776" y="2591282"/>
            <a:ext cx="3119240" cy="29320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enidet">
            <a:extLst>
              <a:ext uri="{FF2B5EF4-FFF2-40B4-BE49-F238E27FC236}">
                <a16:creationId xmlns:a16="http://schemas.microsoft.com/office/drawing/2014/main" id="{876004ED-2B36-F105-3D60-E5FF11AFE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número de diapositiva 12">
            <a:extLst>
              <a:ext uri="{FF2B5EF4-FFF2-40B4-BE49-F238E27FC236}">
                <a16:creationId xmlns:a16="http://schemas.microsoft.com/office/drawing/2014/main" id="{73E2D803-6411-2ABD-C2E1-FED5819EBBF1}"/>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7</a:t>
            </a:fld>
            <a:endParaRPr lang="es-MX" sz="1600" dirty="0">
              <a:solidFill>
                <a:srgbClr val="130147"/>
              </a:solidFill>
            </a:endParaRPr>
          </a:p>
        </p:txBody>
      </p:sp>
      <p:sp>
        <p:nvSpPr>
          <p:cNvPr id="4" name="CuadroTexto 3">
            <a:extLst>
              <a:ext uri="{FF2B5EF4-FFF2-40B4-BE49-F238E27FC236}">
                <a16:creationId xmlns:a16="http://schemas.microsoft.com/office/drawing/2014/main" id="{AB788BB2-CBFB-A650-0614-2F52B180E799}"/>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5" name="Imagen 4">
            <a:extLst>
              <a:ext uri="{FF2B5EF4-FFF2-40B4-BE49-F238E27FC236}">
                <a16:creationId xmlns:a16="http://schemas.microsoft.com/office/drawing/2014/main" id="{AF364DB1-58C3-6244-B216-09C3F0A929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90866726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nidet">
            <a:extLst>
              <a:ext uri="{FF2B5EF4-FFF2-40B4-BE49-F238E27FC236}">
                <a16:creationId xmlns:a16="http://schemas.microsoft.com/office/drawing/2014/main" id="{291A8867-B4D7-11E6-95AE-BBCCBF9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BC7CDB9-3E28-1FC2-B83F-8DE2866CCA58}"/>
              </a:ext>
            </a:extLst>
          </p:cNvPr>
          <p:cNvSpPr txBox="1"/>
          <p:nvPr/>
        </p:nvSpPr>
        <p:spPr>
          <a:xfrm>
            <a:off x="149396" y="2820227"/>
            <a:ext cx="2264656" cy="369332"/>
          </a:xfrm>
          <a:prstGeom prst="rect">
            <a:avLst/>
          </a:prstGeom>
          <a:noFill/>
          <a:ln>
            <a:solidFill>
              <a:srgbClr val="100139"/>
            </a:solidFill>
          </a:ln>
        </p:spPr>
        <p:txBody>
          <a:bodyPr wrap="square">
            <a:spAutoFit/>
          </a:bodyPr>
          <a:lstStyle/>
          <a:p>
            <a:r>
              <a:rPr lang="es-MX" dirty="0" err="1">
                <a:latin typeface="Arial" panose="020B0604020202020204" pitchFamily="34" charset="0"/>
                <a:cs typeface="Arial" panose="020B0604020202020204" pitchFamily="34" charset="0"/>
              </a:rPr>
              <a:t>Pre-pretratamientos</a:t>
            </a:r>
            <a:endParaRPr lang="es-MX" dirty="0">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01D55250-F3BF-4534-7AB2-BE95672D8168}"/>
              </a:ext>
            </a:extLst>
          </p:cNvPr>
          <p:cNvSpPr txBox="1"/>
          <p:nvPr/>
        </p:nvSpPr>
        <p:spPr>
          <a:xfrm>
            <a:off x="9737080" y="3001712"/>
            <a:ext cx="2132310" cy="369332"/>
          </a:xfrm>
          <a:prstGeom prst="rect">
            <a:avLst/>
          </a:prstGeom>
          <a:noFill/>
          <a:ln>
            <a:solidFill>
              <a:srgbClr val="100139"/>
            </a:solidFill>
          </a:ln>
        </p:spPr>
        <p:txBody>
          <a:bodyPr wrap="square">
            <a:spAutoFit/>
          </a:bodyPr>
          <a:lstStyle/>
          <a:p>
            <a:r>
              <a:rPr lang="es-MX" dirty="0">
                <a:latin typeface="Arial" panose="020B0604020202020204" pitchFamily="34" charset="0"/>
                <a:cs typeface="Arial" panose="020B0604020202020204" pitchFamily="34" charset="0"/>
              </a:rPr>
              <a:t>Destilación</a:t>
            </a:r>
          </a:p>
        </p:txBody>
      </p:sp>
      <p:sp>
        <p:nvSpPr>
          <p:cNvPr id="10" name="CuadroTexto 9">
            <a:extLst>
              <a:ext uri="{FF2B5EF4-FFF2-40B4-BE49-F238E27FC236}">
                <a16:creationId xmlns:a16="http://schemas.microsoft.com/office/drawing/2014/main" id="{20272974-BD18-D95B-1DD9-992A1D4DB019}"/>
              </a:ext>
            </a:extLst>
          </p:cNvPr>
          <p:cNvSpPr txBox="1"/>
          <p:nvPr/>
        </p:nvSpPr>
        <p:spPr>
          <a:xfrm>
            <a:off x="3040613" y="2979546"/>
            <a:ext cx="2442365" cy="369332"/>
          </a:xfrm>
          <a:prstGeom prst="rect">
            <a:avLst/>
          </a:prstGeom>
          <a:noFill/>
          <a:ln>
            <a:solidFill>
              <a:srgbClr val="100139"/>
            </a:solidFill>
          </a:ln>
        </p:spPr>
        <p:txBody>
          <a:bodyPr wrap="square">
            <a:spAutoFit/>
          </a:bodyPr>
          <a:lstStyle/>
          <a:p>
            <a:r>
              <a:rPr lang="es-MX" dirty="0">
                <a:latin typeface="Arial" panose="020B0604020202020204" pitchFamily="34" charset="0"/>
                <a:cs typeface="Arial" panose="020B0604020202020204" pitchFamily="34" charset="0"/>
              </a:rPr>
              <a:t>Pretratamientos</a:t>
            </a:r>
          </a:p>
        </p:txBody>
      </p:sp>
      <p:cxnSp>
        <p:nvCxnSpPr>
          <p:cNvPr id="11" name="Conector recto de flecha 10">
            <a:extLst>
              <a:ext uri="{FF2B5EF4-FFF2-40B4-BE49-F238E27FC236}">
                <a16:creationId xmlns:a16="http://schemas.microsoft.com/office/drawing/2014/main" id="{522C0DE1-433F-F546-E8DA-EFFBD46C91D0}"/>
              </a:ext>
            </a:extLst>
          </p:cNvPr>
          <p:cNvCxnSpPr>
            <a:cxnSpLocks/>
            <a:endCxn id="10" idx="1"/>
          </p:cNvCxnSpPr>
          <p:nvPr/>
        </p:nvCxnSpPr>
        <p:spPr>
          <a:xfrm flipV="1">
            <a:off x="2408659" y="3164212"/>
            <a:ext cx="631954" cy="1524"/>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C486FADB-BAEC-00B6-7A9D-D28E25F4CD14}"/>
              </a:ext>
            </a:extLst>
          </p:cNvPr>
          <p:cNvCxnSpPr>
            <a:cxnSpLocks/>
            <a:stCxn id="10" idx="3"/>
            <a:endCxn id="57" idx="1"/>
          </p:cNvCxnSpPr>
          <p:nvPr/>
        </p:nvCxnSpPr>
        <p:spPr>
          <a:xfrm>
            <a:off x="5482978" y="3164212"/>
            <a:ext cx="440085" cy="1889"/>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36A201CB-0720-F799-64B0-04CB8A5B7C50}"/>
              </a:ext>
            </a:extLst>
          </p:cNvPr>
          <p:cNvSpPr txBox="1"/>
          <p:nvPr/>
        </p:nvSpPr>
        <p:spPr>
          <a:xfrm>
            <a:off x="352521" y="1915815"/>
            <a:ext cx="2292189" cy="584775"/>
          </a:xfrm>
          <a:prstGeom prst="rect">
            <a:avLst/>
          </a:prstGeom>
          <a:noFill/>
        </p:spPr>
        <p:txBody>
          <a:bodyPr wrap="square">
            <a:spAutoFit/>
          </a:bodyPr>
          <a:lstStyle/>
          <a:p>
            <a:r>
              <a:rPr lang="es-MX" sz="1600" dirty="0">
                <a:latin typeface="Arial" panose="020B0604020202020204" pitchFamily="34" charset="0"/>
                <a:cs typeface="Arial" panose="020B0604020202020204" pitchFamily="34" charset="0"/>
              </a:rPr>
              <a:t>Es un proceso de </a:t>
            </a:r>
          </a:p>
          <a:p>
            <a:r>
              <a:rPr lang="es-MX" sz="1600" dirty="0">
                <a:latin typeface="Arial" panose="020B0604020202020204" pitchFamily="34" charset="0"/>
                <a:cs typeface="Arial" panose="020B0604020202020204" pitchFamily="34" charset="0"/>
              </a:rPr>
              <a:t>Transformación.</a:t>
            </a:r>
          </a:p>
        </p:txBody>
      </p:sp>
      <p:cxnSp>
        <p:nvCxnSpPr>
          <p:cNvPr id="16" name="Conector recto de flecha 15">
            <a:extLst>
              <a:ext uri="{FF2B5EF4-FFF2-40B4-BE49-F238E27FC236}">
                <a16:creationId xmlns:a16="http://schemas.microsoft.com/office/drawing/2014/main" id="{225162B2-2B97-E870-A518-95E6F26665A0}"/>
              </a:ext>
            </a:extLst>
          </p:cNvPr>
          <p:cNvCxnSpPr>
            <a:cxnSpLocks/>
          </p:cNvCxnSpPr>
          <p:nvPr/>
        </p:nvCxnSpPr>
        <p:spPr>
          <a:xfrm flipV="1">
            <a:off x="1276331" y="2473239"/>
            <a:ext cx="0" cy="50783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2004130F-2DFA-F7E5-BC34-6DD28B7F0E71}"/>
              </a:ext>
            </a:extLst>
          </p:cNvPr>
          <p:cNvSpPr txBox="1"/>
          <p:nvPr/>
        </p:nvSpPr>
        <p:spPr>
          <a:xfrm>
            <a:off x="2281358" y="3814374"/>
            <a:ext cx="2574789" cy="1400383"/>
          </a:xfrm>
          <a:prstGeom prst="rect">
            <a:avLst/>
          </a:prstGeom>
          <a:noFill/>
        </p:spPr>
        <p:txBody>
          <a:bodyPr wrap="square">
            <a:spAutoFit/>
          </a:bodyPr>
          <a:lstStyle/>
          <a:p>
            <a:pPr algn="just"/>
            <a:r>
              <a:rPr lang="es-MX" sz="1700" dirty="0">
                <a:latin typeface="Arial" panose="020B0604020202020204" pitchFamily="34" charset="0"/>
                <a:cs typeface="Arial" panose="020B0604020202020204" pitchFamily="34" charset="0"/>
              </a:rPr>
              <a:t>Reducen la cantidad de lignina y hemicelulosa, generando un celulosa mas susceptible al ataque enzimático.</a:t>
            </a:r>
          </a:p>
        </p:txBody>
      </p:sp>
      <p:cxnSp>
        <p:nvCxnSpPr>
          <p:cNvPr id="18" name="Conector recto de flecha 17">
            <a:extLst>
              <a:ext uri="{FF2B5EF4-FFF2-40B4-BE49-F238E27FC236}">
                <a16:creationId xmlns:a16="http://schemas.microsoft.com/office/drawing/2014/main" id="{78FCB111-07CB-AC89-7D7D-0744E54DB4DE}"/>
              </a:ext>
            </a:extLst>
          </p:cNvPr>
          <p:cNvCxnSpPr>
            <a:cxnSpLocks/>
            <a:stCxn id="10" idx="2"/>
            <a:endCxn id="17" idx="0"/>
          </p:cNvCxnSpPr>
          <p:nvPr/>
        </p:nvCxnSpPr>
        <p:spPr>
          <a:xfrm flipH="1">
            <a:off x="3568753" y="3348878"/>
            <a:ext cx="693043" cy="46549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EB9F961D-3938-F637-B0BF-9398E04CD2F0}"/>
              </a:ext>
            </a:extLst>
          </p:cNvPr>
          <p:cNvSpPr txBox="1"/>
          <p:nvPr/>
        </p:nvSpPr>
        <p:spPr>
          <a:xfrm>
            <a:off x="6044997" y="3003202"/>
            <a:ext cx="3998663" cy="646331"/>
          </a:xfrm>
          <a:prstGeom prst="rect">
            <a:avLst/>
          </a:prstGeom>
          <a:noFill/>
        </p:spPr>
        <p:txBody>
          <a:bodyPr wrap="square">
            <a:spAutoFit/>
          </a:bodyPr>
          <a:lstStyle/>
          <a:p>
            <a:r>
              <a:rPr lang="es-MX" dirty="0">
                <a:latin typeface="Arial" panose="020B0604020202020204" pitchFamily="34" charset="0"/>
                <a:cs typeface="Arial" panose="020B0604020202020204" pitchFamily="34" charset="0"/>
              </a:rPr>
              <a:t>Hidrólisis y Fermentación</a:t>
            </a:r>
          </a:p>
          <a:p>
            <a:endParaRPr lang="es-MX" dirty="0">
              <a:latin typeface="Arial" panose="020B0604020202020204" pitchFamily="34" charset="0"/>
              <a:cs typeface="Arial" panose="020B0604020202020204" pitchFamily="34" charset="0"/>
            </a:endParaRPr>
          </a:p>
        </p:txBody>
      </p:sp>
      <p:cxnSp>
        <p:nvCxnSpPr>
          <p:cNvPr id="21" name="Conector recto de flecha 20">
            <a:extLst>
              <a:ext uri="{FF2B5EF4-FFF2-40B4-BE49-F238E27FC236}">
                <a16:creationId xmlns:a16="http://schemas.microsoft.com/office/drawing/2014/main" id="{A9CF800F-459C-42D9-B5CC-9CD67352426A}"/>
              </a:ext>
            </a:extLst>
          </p:cNvPr>
          <p:cNvCxnSpPr>
            <a:cxnSpLocks/>
            <a:stCxn id="57" idx="3"/>
            <a:endCxn id="6" idx="1"/>
          </p:cNvCxnSpPr>
          <p:nvPr/>
        </p:nvCxnSpPr>
        <p:spPr>
          <a:xfrm>
            <a:off x="8821367" y="3166101"/>
            <a:ext cx="915713" cy="20277"/>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2F57D724-9466-1612-445E-53621208CE30}"/>
              </a:ext>
            </a:extLst>
          </p:cNvPr>
          <p:cNvCxnSpPr>
            <a:cxnSpLocks/>
            <a:endCxn id="23" idx="0"/>
          </p:cNvCxnSpPr>
          <p:nvPr/>
        </p:nvCxnSpPr>
        <p:spPr>
          <a:xfrm>
            <a:off x="7102670" y="3425195"/>
            <a:ext cx="0" cy="31317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DCB8FC02-B968-2746-D08F-E7AE333D2AA6}"/>
              </a:ext>
            </a:extLst>
          </p:cNvPr>
          <p:cNvSpPr txBox="1"/>
          <p:nvPr/>
        </p:nvSpPr>
        <p:spPr>
          <a:xfrm>
            <a:off x="6444310" y="3738372"/>
            <a:ext cx="1316720" cy="1400383"/>
          </a:xfrm>
          <a:prstGeom prst="rect">
            <a:avLst/>
          </a:prstGeom>
          <a:noFill/>
        </p:spPr>
        <p:txBody>
          <a:bodyPr wrap="square">
            <a:spAutoFit/>
          </a:bodyPr>
          <a:lstStyle/>
          <a:p>
            <a:r>
              <a:rPr lang="es-MX" sz="1700" b="0" i="0" dirty="0">
                <a:solidFill>
                  <a:srgbClr val="000000"/>
                </a:solidFill>
                <a:effectLst/>
                <a:latin typeface="Arial" panose="020B0604020202020204" pitchFamily="34" charset="0"/>
                <a:cs typeface="Arial" panose="020B0604020202020204" pitchFamily="34" charset="0"/>
              </a:rPr>
              <a:t>Tipos de hidrólisis:</a:t>
            </a:r>
            <a:endParaRPr lang="es-MX" sz="1700" dirty="0">
              <a:solidFill>
                <a:srgbClr val="000000"/>
              </a:solidFill>
              <a:effectLst/>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Enzimática </a:t>
            </a:r>
            <a:endParaRPr lang="es-MX" sz="1700" dirty="0">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Acido </a:t>
            </a:r>
            <a:endParaRPr lang="es-MX" sz="1700" dirty="0">
              <a:latin typeface="Arial" panose="020B0604020202020204" pitchFamily="34" charset="0"/>
              <a:cs typeface="Arial" panose="020B0604020202020204" pitchFamily="34" charset="0"/>
            </a:endParaRPr>
          </a:p>
          <a:p>
            <a:pPr>
              <a:buFont typeface="Arial" panose="020B0604020202020204" pitchFamily="34" charset="0"/>
              <a:buChar char="•"/>
            </a:pPr>
            <a:r>
              <a:rPr lang="es-MX" sz="1700" b="0" i="0" dirty="0">
                <a:solidFill>
                  <a:srgbClr val="000000"/>
                </a:solidFill>
                <a:effectLst/>
                <a:latin typeface="Arial" panose="020B0604020202020204" pitchFamily="34" charset="0"/>
                <a:cs typeface="Arial" panose="020B0604020202020204" pitchFamily="34" charset="0"/>
              </a:rPr>
              <a:t>Alcalina</a:t>
            </a:r>
            <a:endParaRPr lang="es-MX" sz="1700" dirty="0">
              <a:latin typeface="Arial" panose="020B0604020202020204" pitchFamily="34" charset="0"/>
              <a:cs typeface="Arial" panose="020B0604020202020204" pitchFamily="34" charset="0"/>
            </a:endParaRPr>
          </a:p>
        </p:txBody>
      </p:sp>
      <p:sp>
        <p:nvSpPr>
          <p:cNvPr id="26" name="CuadroTexto 25">
            <a:extLst>
              <a:ext uri="{FF2B5EF4-FFF2-40B4-BE49-F238E27FC236}">
                <a16:creationId xmlns:a16="http://schemas.microsoft.com/office/drawing/2014/main" id="{EDE53BF0-FBAE-20B8-233E-CFDB29CE6348}"/>
              </a:ext>
            </a:extLst>
          </p:cNvPr>
          <p:cNvSpPr txBox="1"/>
          <p:nvPr/>
        </p:nvSpPr>
        <p:spPr>
          <a:xfrm>
            <a:off x="9528323" y="3758807"/>
            <a:ext cx="2677633" cy="784830"/>
          </a:xfrm>
          <a:prstGeom prst="rect">
            <a:avLst/>
          </a:prstGeom>
          <a:noFill/>
        </p:spPr>
        <p:txBody>
          <a:bodyPr wrap="square">
            <a:spAutoFit/>
          </a:bodyPr>
          <a:lstStyle/>
          <a:p>
            <a:pPr algn="just"/>
            <a:r>
              <a:rPr lang="es-MX" sz="1500" dirty="0">
                <a:latin typeface="Arial" panose="020B0604020202020204" pitchFamily="34" charset="0"/>
                <a:cs typeface="Arial" panose="020B0604020202020204" pitchFamily="34" charset="0"/>
              </a:rPr>
              <a:t>Separación de una mezcla líquida por vaporización parcial.</a:t>
            </a:r>
          </a:p>
        </p:txBody>
      </p:sp>
      <p:cxnSp>
        <p:nvCxnSpPr>
          <p:cNvPr id="27" name="Conector recto de flecha 26">
            <a:extLst>
              <a:ext uri="{FF2B5EF4-FFF2-40B4-BE49-F238E27FC236}">
                <a16:creationId xmlns:a16="http://schemas.microsoft.com/office/drawing/2014/main" id="{4FBA0832-6C02-518A-A609-192F884D697E}"/>
              </a:ext>
            </a:extLst>
          </p:cNvPr>
          <p:cNvCxnSpPr>
            <a:cxnSpLocks/>
            <a:endCxn id="37" idx="0"/>
          </p:cNvCxnSpPr>
          <p:nvPr/>
        </p:nvCxnSpPr>
        <p:spPr>
          <a:xfrm>
            <a:off x="7878974" y="3425195"/>
            <a:ext cx="1750131" cy="175640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50F3FE68-3629-BF62-8AB5-F5A7BAF549DE}"/>
              </a:ext>
            </a:extLst>
          </p:cNvPr>
          <p:cNvCxnSpPr>
            <a:cxnSpLocks/>
            <a:stCxn id="6" idx="2"/>
          </p:cNvCxnSpPr>
          <p:nvPr/>
        </p:nvCxnSpPr>
        <p:spPr>
          <a:xfrm>
            <a:off x="10803235" y="3371044"/>
            <a:ext cx="63904" cy="338425"/>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9CA2F607-8CE4-AEDA-02A8-3F0AC8DD8842}"/>
              </a:ext>
            </a:extLst>
          </p:cNvPr>
          <p:cNvSpPr txBox="1"/>
          <p:nvPr/>
        </p:nvSpPr>
        <p:spPr>
          <a:xfrm>
            <a:off x="149396" y="4092872"/>
            <a:ext cx="1178752" cy="87716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Puede haber una reacción.</a:t>
            </a:r>
          </a:p>
        </p:txBody>
      </p:sp>
      <p:cxnSp>
        <p:nvCxnSpPr>
          <p:cNvPr id="30" name="Conector recto de flecha 29">
            <a:extLst>
              <a:ext uri="{FF2B5EF4-FFF2-40B4-BE49-F238E27FC236}">
                <a16:creationId xmlns:a16="http://schemas.microsoft.com/office/drawing/2014/main" id="{2EBA040C-EA0D-03A0-0938-ED3B5A85D48E}"/>
              </a:ext>
            </a:extLst>
          </p:cNvPr>
          <p:cNvCxnSpPr>
            <a:cxnSpLocks/>
            <a:endCxn id="29" idx="0"/>
          </p:cNvCxnSpPr>
          <p:nvPr/>
        </p:nvCxnSpPr>
        <p:spPr>
          <a:xfrm flipH="1">
            <a:off x="738772" y="3350402"/>
            <a:ext cx="537559" cy="74247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A914329A-E7AB-92FA-55D4-DF8D11B5B839}"/>
              </a:ext>
            </a:extLst>
          </p:cNvPr>
          <p:cNvSpPr txBox="1"/>
          <p:nvPr/>
        </p:nvSpPr>
        <p:spPr>
          <a:xfrm>
            <a:off x="480391" y="5274276"/>
            <a:ext cx="2994218" cy="140038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Etapas</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Limpieza</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 Secado</a:t>
            </a:r>
          </a:p>
          <a:p>
            <a:pPr marL="285750" indent="-285750">
              <a:buFont typeface="Arial" panose="020B0604020202020204" pitchFamily="34" charset="0"/>
              <a:buChar char="•"/>
            </a:pPr>
            <a:r>
              <a:rPr lang="es-MX" sz="1700" dirty="0">
                <a:latin typeface="Arial" panose="020B0604020202020204" pitchFamily="34" charset="0"/>
                <a:cs typeface="Arial" panose="020B0604020202020204" pitchFamily="34" charset="0"/>
              </a:rPr>
              <a:t> Molienda (Reducción a de la biomasa)</a:t>
            </a:r>
          </a:p>
        </p:txBody>
      </p:sp>
      <p:cxnSp>
        <p:nvCxnSpPr>
          <p:cNvPr id="32" name="Conector recto de flecha 31">
            <a:extLst>
              <a:ext uri="{FF2B5EF4-FFF2-40B4-BE49-F238E27FC236}">
                <a16:creationId xmlns:a16="http://schemas.microsoft.com/office/drawing/2014/main" id="{FA47CDEB-5918-A9BE-D9C5-A855B2B4BD18}"/>
              </a:ext>
            </a:extLst>
          </p:cNvPr>
          <p:cNvCxnSpPr>
            <a:cxnSpLocks/>
            <a:endCxn id="31" idx="0"/>
          </p:cNvCxnSpPr>
          <p:nvPr/>
        </p:nvCxnSpPr>
        <p:spPr>
          <a:xfrm>
            <a:off x="1276331" y="3350402"/>
            <a:ext cx="701169" cy="192387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777C3104-4F26-7684-45FD-E89F6BA24C97}"/>
              </a:ext>
            </a:extLst>
          </p:cNvPr>
          <p:cNvSpPr txBox="1"/>
          <p:nvPr/>
        </p:nvSpPr>
        <p:spPr>
          <a:xfrm>
            <a:off x="5460555" y="911272"/>
            <a:ext cx="1513336" cy="1815882"/>
          </a:xfrm>
          <a:prstGeom prst="rect">
            <a:avLst/>
          </a:prstGeom>
          <a:noFill/>
        </p:spPr>
        <p:txBody>
          <a:bodyPr wrap="square">
            <a:spAutoFit/>
          </a:bodyPr>
          <a:lstStyle/>
          <a:p>
            <a:r>
              <a:rPr lang="es-MX" sz="1600" dirty="0">
                <a:latin typeface="Arial" panose="020B0604020202020204" pitchFamily="34" charset="0"/>
                <a:cs typeface="Arial" panose="020B0604020202020204" pitchFamily="34" charset="0"/>
              </a:rPr>
              <a:t>Tipos:</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Químico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Ácido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Alcalino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Mecánico</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Térmico </a:t>
            </a:r>
          </a:p>
          <a:p>
            <a:pPr marL="285750" indent="-285750">
              <a:buFont typeface="Arial" panose="020B0604020202020204" pitchFamily="34" charset="0"/>
              <a:buChar char="•"/>
            </a:pPr>
            <a:r>
              <a:rPr lang="es-MX" sz="1600" dirty="0">
                <a:latin typeface="Arial" panose="020B0604020202020204" pitchFamily="34" charset="0"/>
                <a:cs typeface="Arial" panose="020B0604020202020204" pitchFamily="34" charset="0"/>
              </a:rPr>
              <a:t>Biológico</a:t>
            </a:r>
          </a:p>
        </p:txBody>
      </p:sp>
      <p:cxnSp>
        <p:nvCxnSpPr>
          <p:cNvPr id="34" name="Conector recto de flecha 33">
            <a:extLst>
              <a:ext uri="{FF2B5EF4-FFF2-40B4-BE49-F238E27FC236}">
                <a16:creationId xmlns:a16="http://schemas.microsoft.com/office/drawing/2014/main" id="{135E7F11-B65E-DB47-3FD2-006B1456BE28}"/>
              </a:ext>
            </a:extLst>
          </p:cNvPr>
          <p:cNvCxnSpPr>
            <a:cxnSpLocks/>
            <a:stCxn id="10" idx="0"/>
            <a:endCxn id="33" idx="2"/>
          </p:cNvCxnSpPr>
          <p:nvPr/>
        </p:nvCxnSpPr>
        <p:spPr>
          <a:xfrm flipV="1">
            <a:off x="4261796" y="2727154"/>
            <a:ext cx="1955427" cy="252392"/>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C4E17DF4-4377-7521-0653-49E4642DB45B}"/>
              </a:ext>
            </a:extLst>
          </p:cNvPr>
          <p:cNvSpPr txBox="1"/>
          <p:nvPr/>
        </p:nvSpPr>
        <p:spPr>
          <a:xfrm>
            <a:off x="4498764" y="5028078"/>
            <a:ext cx="2153130" cy="1661993"/>
          </a:xfrm>
          <a:prstGeom prst="rect">
            <a:avLst/>
          </a:prstGeom>
          <a:noFill/>
        </p:spPr>
        <p:txBody>
          <a:bodyPr wrap="square">
            <a:spAutoFit/>
          </a:bodyPr>
          <a:lstStyle/>
          <a:p>
            <a:r>
              <a:rPr lang="es-MX" sz="1700" dirty="0">
                <a:latin typeface="Arial" panose="020B0604020202020204" pitchFamily="34" charset="0"/>
                <a:cs typeface="Arial" panose="020B0604020202020204" pitchFamily="34" charset="0"/>
              </a:rPr>
              <a:t>Acondicionamiento de la biomasa pretratada: </a:t>
            </a:r>
          </a:p>
          <a:p>
            <a:r>
              <a:rPr lang="es-MX" sz="1700" dirty="0">
                <a:latin typeface="Arial" panose="020B0604020202020204" pitchFamily="34" charset="0"/>
                <a:cs typeface="Arial" panose="020B0604020202020204" pitchFamily="34" charset="0"/>
              </a:rPr>
              <a:t>Filtrado</a:t>
            </a:r>
          </a:p>
          <a:p>
            <a:r>
              <a:rPr lang="es-MX" sz="1700" dirty="0">
                <a:latin typeface="Arial" panose="020B0604020202020204" pitchFamily="34" charset="0"/>
                <a:cs typeface="Arial" panose="020B0604020202020204" pitchFamily="34" charset="0"/>
              </a:rPr>
              <a:t>Enjuagado</a:t>
            </a:r>
          </a:p>
          <a:p>
            <a:r>
              <a:rPr lang="es-MX" sz="1700" dirty="0">
                <a:latin typeface="Arial" panose="020B0604020202020204" pitchFamily="34" charset="0"/>
                <a:cs typeface="Arial" panose="020B0604020202020204" pitchFamily="34" charset="0"/>
              </a:rPr>
              <a:t>Secado</a:t>
            </a:r>
          </a:p>
        </p:txBody>
      </p:sp>
      <p:cxnSp>
        <p:nvCxnSpPr>
          <p:cNvPr id="36" name="Conector recto de flecha 35">
            <a:extLst>
              <a:ext uri="{FF2B5EF4-FFF2-40B4-BE49-F238E27FC236}">
                <a16:creationId xmlns:a16="http://schemas.microsoft.com/office/drawing/2014/main" id="{F0FDD4F4-32A1-DA88-23BC-2987FFB834BA}"/>
              </a:ext>
            </a:extLst>
          </p:cNvPr>
          <p:cNvCxnSpPr>
            <a:cxnSpLocks/>
            <a:stCxn id="10" idx="3"/>
            <a:endCxn id="35" idx="0"/>
          </p:cNvCxnSpPr>
          <p:nvPr/>
        </p:nvCxnSpPr>
        <p:spPr>
          <a:xfrm>
            <a:off x="5482978" y="3164212"/>
            <a:ext cx="92351" cy="186386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655DBCF8-41AD-0139-0508-46B943B03BE7}"/>
              </a:ext>
            </a:extLst>
          </p:cNvPr>
          <p:cNvSpPr txBox="1"/>
          <p:nvPr/>
        </p:nvSpPr>
        <p:spPr>
          <a:xfrm>
            <a:off x="7557386" y="5181603"/>
            <a:ext cx="4143437" cy="1400383"/>
          </a:xfrm>
          <a:prstGeom prst="rect">
            <a:avLst/>
          </a:prstGeom>
          <a:noFill/>
        </p:spPr>
        <p:txBody>
          <a:bodyPr wrap="square">
            <a:spAutoFit/>
          </a:bodyPr>
          <a:lstStyle/>
          <a:p>
            <a:pPr algn="just"/>
            <a:r>
              <a:rPr lang="es-MX" sz="1700" dirty="0">
                <a:latin typeface="Arial" panose="020B0604020202020204" pitchFamily="34" charset="0"/>
                <a:cs typeface="Arial" panose="020B0604020202020204" pitchFamily="34" charset="0"/>
              </a:rPr>
              <a:t>Es un proceso que se realiza la hidrólisis de los polisacáridos convirtiéndolos en monosacáridos, todo esto en presencia de organismos fermentativos consumiendo los azúcares simples</a:t>
            </a:r>
          </a:p>
        </p:txBody>
      </p:sp>
      <p:cxnSp>
        <p:nvCxnSpPr>
          <p:cNvPr id="38" name="Conector recto de flecha 37">
            <a:extLst>
              <a:ext uri="{FF2B5EF4-FFF2-40B4-BE49-F238E27FC236}">
                <a16:creationId xmlns:a16="http://schemas.microsoft.com/office/drawing/2014/main" id="{9EB96630-9D91-4420-F81A-8276457D56D3}"/>
              </a:ext>
            </a:extLst>
          </p:cNvPr>
          <p:cNvCxnSpPr>
            <a:cxnSpLocks/>
            <a:endCxn id="46" idx="2"/>
          </p:cNvCxnSpPr>
          <p:nvPr/>
        </p:nvCxnSpPr>
        <p:spPr>
          <a:xfrm flipV="1">
            <a:off x="7953571" y="1889949"/>
            <a:ext cx="1077577" cy="76838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ángulo 56">
            <a:extLst>
              <a:ext uri="{FF2B5EF4-FFF2-40B4-BE49-F238E27FC236}">
                <a16:creationId xmlns:a16="http://schemas.microsoft.com/office/drawing/2014/main" id="{513B1CD7-EDE3-7509-BA41-735F701E4506}"/>
              </a:ext>
            </a:extLst>
          </p:cNvPr>
          <p:cNvSpPr/>
          <p:nvPr/>
        </p:nvSpPr>
        <p:spPr>
          <a:xfrm>
            <a:off x="5923063" y="2903202"/>
            <a:ext cx="2898304" cy="525798"/>
          </a:xfrm>
          <a:prstGeom prst="rect">
            <a:avLst/>
          </a:prstGeom>
          <a:noFill/>
          <a:ln>
            <a:solidFill>
              <a:srgbClr val="1001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Rectángulo 42">
            <a:extLst>
              <a:ext uri="{FF2B5EF4-FFF2-40B4-BE49-F238E27FC236}">
                <a16:creationId xmlns:a16="http://schemas.microsoft.com/office/drawing/2014/main" id="{A5A75676-71EA-B3B4-1C58-821EF1C93DF9}"/>
              </a:ext>
            </a:extLst>
          </p:cNvPr>
          <p:cNvSpPr/>
          <p:nvPr/>
        </p:nvSpPr>
        <p:spPr>
          <a:xfrm>
            <a:off x="9586334" y="2312396"/>
            <a:ext cx="2572394" cy="2344861"/>
          </a:xfrm>
          <a:prstGeom prst="rect">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accent5">
                  <a:lumMod val="75000"/>
                </a:schemeClr>
              </a:solidFill>
            </a:endParaRPr>
          </a:p>
        </p:txBody>
      </p:sp>
      <p:grpSp>
        <p:nvGrpSpPr>
          <p:cNvPr id="40" name="Grupo 39">
            <a:extLst>
              <a:ext uri="{FF2B5EF4-FFF2-40B4-BE49-F238E27FC236}">
                <a16:creationId xmlns:a16="http://schemas.microsoft.com/office/drawing/2014/main" id="{68013411-06F4-9ECA-9203-4B962CD979FE}"/>
              </a:ext>
            </a:extLst>
          </p:cNvPr>
          <p:cNvGrpSpPr/>
          <p:nvPr/>
        </p:nvGrpSpPr>
        <p:grpSpPr>
          <a:xfrm>
            <a:off x="7557386" y="1520617"/>
            <a:ext cx="3806094" cy="369332"/>
            <a:chOff x="5771068" y="1697879"/>
            <a:chExt cx="3806094" cy="369332"/>
          </a:xfrm>
        </p:grpSpPr>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122143D4-335B-B95F-0200-66AF88729E10}"/>
                    </a:ext>
                  </a:extLst>
                </p:cNvPr>
                <p:cNvSpPr txBox="1"/>
                <p:nvPr/>
              </p:nvSpPr>
              <p:spPr>
                <a:xfrm>
                  <a:off x="5771068" y="1818115"/>
                  <a:ext cx="941604"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1500" b="0" i="1" smtClean="0">
                            <a:latin typeface="Cambria Math" panose="02040503050406030204" pitchFamily="18" charset="0"/>
                          </a:rPr>
                          <m:t>𝐴𝐻</m:t>
                        </m:r>
                        <m:r>
                          <a:rPr lang="es-MX" sz="1500" b="0" i="1" smtClean="0">
                            <a:latin typeface="Cambria Math" panose="02040503050406030204" pitchFamily="18" charset="0"/>
                          </a:rPr>
                          <m:t>+</m:t>
                        </m:r>
                        <m:r>
                          <a:rPr lang="es-MX" sz="1500" b="0" i="1" smtClean="0">
                            <a:latin typeface="Cambria Math" panose="02040503050406030204" pitchFamily="18" charset="0"/>
                          </a:rPr>
                          <m:t>𝐵𝑂𝐻</m:t>
                        </m:r>
                      </m:oMath>
                    </m:oMathPara>
                  </a14:m>
                  <a:endParaRPr lang="es-MX" sz="1500" dirty="0"/>
                </a:p>
              </p:txBody>
            </p:sp>
          </mc:Choice>
          <mc:Fallback xmlns="">
            <p:sp>
              <p:nvSpPr>
                <p:cNvPr id="24" name="CuadroTexto 23">
                  <a:extLst>
                    <a:ext uri="{FF2B5EF4-FFF2-40B4-BE49-F238E27FC236}">
                      <a16:creationId xmlns:a16="http://schemas.microsoft.com/office/drawing/2014/main" id="{122143D4-335B-B95F-0200-66AF88729E10}"/>
                    </a:ext>
                  </a:extLst>
                </p:cNvPr>
                <p:cNvSpPr txBox="1">
                  <a:spLocks noRot="1" noChangeAspect="1" noMove="1" noResize="1" noEditPoints="1" noAdjustHandles="1" noChangeArrowheads="1" noChangeShapeType="1" noTextEdit="1"/>
                </p:cNvSpPr>
                <p:nvPr/>
              </p:nvSpPr>
              <p:spPr>
                <a:xfrm>
                  <a:off x="5771068" y="1818115"/>
                  <a:ext cx="941604" cy="230832"/>
                </a:xfrm>
                <a:prstGeom prst="rect">
                  <a:avLst/>
                </a:prstGeom>
                <a:blipFill>
                  <a:blip r:embed="rId3"/>
                  <a:stretch>
                    <a:fillRect l="-4545" r="-3896" b="-789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34E18F21-3681-14D6-6FD6-D4D59E89AC60}"/>
                    </a:ext>
                  </a:extLst>
                </p:cNvPr>
                <p:cNvSpPr txBox="1"/>
                <p:nvPr/>
              </p:nvSpPr>
              <p:spPr>
                <a:xfrm>
                  <a:off x="7627443" y="1772999"/>
                  <a:ext cx="1949719"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1500" i="1" smtClean="0">
                                <a:latin typeface="Cambria Math" panose="02040503050406030204" pitchFamily="18" charset="0"/>
                              </a:rPr>
                            </m:ctrlPr>
                          </m:sSubPr>
                          <m:e>
                            <m:r>
                              <a:rPr lang="es-MX" sz="1500" b="0" i="1" smtClean="0">
                                <a:latin typeface="Cambria Math" panose="02040503050406030204" pitchFamily="18" charset="0"/>
                              </a:rPr>
                              <m:t>2</m:t>
                            </m:r>
                            <m:r>
                              <a:rPr lang="es-MX" sz="1500" b="0" i="1" smtClean="0">
                                <a:latin typeface="Cambria Math" panose="02040503050406030204" pitchFamily="18" charset="0"/>
                              </a:rPr>
                              <m:t>𝐶𝐻</m:t>
                            </m:r>
                          </m:e>
                          <m:sub>
                            <m:r>
                              <a:rPr lang="es-MX" sz="1500" b="0" i="1" smtClean="0">
                                <a:latin typeface="Cambria Math" panose="02040503050406030204" pitchFamily="18" charset="0"/>
                              </a:rPr>
                              <m:t>3</m:t>
                            </m:r>
                          </m:sub>
                        </m:sSub>
                        <m:r>
                          <a:rPr lang="es-MX" sz="1500" b="0" i="1" smtClean="0">
                            <a:latin typeface="Cambria Math" panose="02040503050406030204" pitchFamily="18" charset="0"/>
                          </a:rPr>
                          <m:t>𝐶</m:t>
                        </m:r>
                        <m:sSub>
                          <m:sSubPr>
                            <m:ctrlPr>
                              <a:rPr lang="es-MX" sz="1500" i="1">
                                <a:latin typeface="Cambria Math" panose="02040503050406030204" pitchFamily="18" charset="0"/>
                              </a:rPr>
                            </m:ctrlPr>
                          </m:sSubPr>
                          <m:e>
                            <m:r>
                              <a:rPr lang="es-MX" sz="1500" b="0" i="1" smtClean="0">
                                <a:latin typeface="Cambria Math" panose="02040503050406030204" pitchFamily="18" charset="0"/>
                              </a:rPr>
                              <m:t>𝐻</m:t>
                            </m:r>
                          </m:e>
                          <m:sub>
                            <m:r>
                              <a:rPr lang="es-MX" sz="1500" b="0" i="1" smtClean="0">
                                <a:latin typeface="Cambria Math" panose="02040503050406030204" pitchFamily="18" charset="0"/>
                              </a:rPr>
                              <m:t>2</m:t>
                            </m:r>
                          </m:sub>
                        </m:sSub>
                        <m:r>
                          <a:rPr lang="es-MX" sz="1500" i="1" smtClean="0">
                            <a:latin typeface="Cambria Math" panose="02040503050406030204" pitchFamily="18" charset="0"/>
                          </a:rPr>
                          <m:t>𝑂</m:t>
                        </m:r>
                        <m:r>
                          <a:rPr lang="es-MX" sz="1500" b="0" i="1" smtClean="0">
                            <a:latin typeface="Cambria Math" panose="02040503050406030204" pitchFamily="18" charset="0"/>
                          </a:rPr>
                          <m:t>𝐻</m:t>
                        </m:r>
                        <m:r>
                          <a:rPr lang="es-MX" sz="1500" b="0" i="1" smtClean="0">
                            <a:latin typeface="Cambria Math" panose="02040503050406030204" pitchFamily="18" charset="0"/>
                          </a:rPr>
                          <m:t>+2</m:t>
                        </m:r>
                        <m:sSub>
                          <m:sSubPr>
                            <m:ctrlPr>
                              <a:rPr lang="es-MX" sz="1500" i="1">
                                <a:latin typeface="Cambria Math" panose="02040503050406030204" pitchFamily="18" charset="0"/>
                              </a:rPr>
                            </m:ctrlPr>
                          </m:sSubPr>
                          <m:e>
                            <m:r>
                              <a:rPr lang="es-MX" sz="1500" b="0" i="1" smtClean="0">
                                <a:latin typeface="Cambria Math" panose="02040503050406030204" pitchFamily="18" charset="0"/>
                              </a:rPr>
                              <m:t>𝐶𝑂</m:t>
                            </m:r>
                          </m:e>
                          <m:sub>
                            <m:r>
                              <a:rPr lang="es-MX" sz="1500" i="1">
                                <a:latin typeface="Cambria Math" panose="02040503050406030204" pitchFamily="18" charset="0"/>
                              </a:rPr>
                              <m:t>2</m:t>
                            </m:r>
                          </m:sub>
                        </m:sSub>
                      </m:oMath>
                    </m:oMathPara>
                  </a14:m>
                  <a:endParaRPr lang="es-MX" sz="1500" dirty="0"/>
                </a:p>
              </p:txBody>
            </p:sp>
          </mc:Choice>
          <mc:Fallback xmlns="">
            <p:sp>
              <p:nvSpPr>
                <p:cNvPr id="25" name="CuadroTexto 24">
                  <a:extLst>
                    <a:ext uri="{FF2B5EF4-FFF2-40B4-BE49-F238E27FC236}">
                      <a16:creationId xmlns:a16="http://schemas.microsoft.com/office/drawing/2014/main" id="{34E18F21-3681-14D6-6FD6-D4D59E89AC60}"/>
                    </a:ext>
                  </a:extLst>
                </p:cNvPr>
                <p:cNvSpPr txBox="1">
                  <a:spLocks noRot="1" noChangeAspect="1" noMove="1" noResize="1" noEditPoints="1" noAdjustHandles="1" noChangeArrowheads="1" noChangeShapeType="1" noTextEdit="1"/>
                </p:cNvSpPr>
                <p:nvPr/>
              </p:nvSpPr>
              <p:spPr>
                <a:xfrm>
                  <a:off x="7627443" y="1772999"/>
                  <a:ext cx="1949719" cy="230832"/>
                </a:xfrm>
                <a:prstGeom prst="rect">
                  <a:avLst/>
                </a:prstGeom>
                <a:blipFill>
                  <a:blip r:embed="rId4"/>
                  <a:stretch>
                    <a:fillRect b="-13158"/>
                  </a:stretch>
                </a:blipFill>
              </p:spPr>
              <p:txBody>
                <a:bodyPr/>
                <a:lstStyle/>
                <a:p>
                  <a:r>
                    <a:rPr lang="es-MX">
                      <a:noFill/>
                    </a:rPr>
                    <a:t> </a:t>
                  </a:r>
                </a:p>
              </p:txBody>
            </p:sp>
          </mc:Fallback>
        </mc:AlternateContent>
        <p:cxnSp>
          <p:nvCxnSpPr>
            <p:cNvPr id="39" name="Conector: curvado 38">
              <a:extLst>
                <a:ext uri="{FF2B5EF4-FFF2-40B4-BE49-F238E27FC236}">
                  <a16:creationId xmlns:a16="http://schemas.microsoft.com/office/drawing/2014/main" id="{38DA7EB1-64B1-1148-AEF2-BFAEB65097CE}"/>
                </a:ext>
              </a:extLst>
            </p:cNvPr>
            <p:cNvCxnSpPr>
              <a:cxnSpLocks/>
              <a:stCxn id="24" idx="0"/>
              <a:endCxn id="25" idx="0"/>
            </p:cNvCxnSpPr>
            <p:nvPr/>
          </p:nvCxnSpPr>
          <p:spPr>
            <a:xfrm rot="5400000" flipH="1" flipV="1">
              <a:off x="7399528" y="615341"/>
              <a:ext cx="45116" cy="2360433"/>
            </a:xfrm>
            <a:prstGeom prst="curvedConnector3">
              <a:avLst>
                <a:gd name="adj1" fmla="val 606694"/>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EEFB3530-3F25-B76B-BA9C-058A11FD8FC9}"/>
                    </a:ext>
                  </a:extLst>
                </p:cNvPr>
                <p:cNvSpPr txBox="1"/>
                <p:nvPr/>
              </p:nvSpPr>
              <p:spPr>
                <a:xfrm>
                  <a:off x="6779536" y="1697879"/>
                  <a:ext cx="9305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rPr>
                          <m:t>+</m:t>
                        </m:r>
                      </m:oMath>
                    </m:oMathPara>
                  </a14:m>
                  <a:endParaRPr lang="es-MX" dirty="0"/>
                </a:p>
              </p:txBody>
            </p:sp>
          </mc:Choice>
          <mc:Fallback xmlns="">
            <p:sp>
              <p:nvSpPr>
                <p:cNvPr id="46" name="CuadroTexto 45">
                  <a:extLst>
                    <a:ext uri="{FF2B5EF4-FFF2-40B4-BE49-F238E27FC236}">
                      <a16:creationId xmlns:a16="http://schemas.microsoft.com/office/drawing/2014/main" id="{EEFB3530-3F25-B76B-BA9C-058A11FD8FC9}"/>
                    </a:ext>
                  </a:extLst>
                </p:cNvPr>
                <p:cNvSpPr txBox="1">
                  <a:spLocks noRot="1" noChangeAspect="1" noMove="1" noResize="1" noEditPoints="1" noAdjustHandles="1" noChangeArrowheads="1" noChangeShapeType="1" noTextEdit="1"/>
                </p:cNvSpPr>
                <p:nvPr/>
              </p:nvSpPr>
              <p:spPr>
                <a:xfrm>
                  <a:off x="6779536" y="1697879"/>
                  <a:ext cx="930587" cy="369332"/>
                </a:xfrm>
                <a:prstGeom prst="rect">
                  <a:avLst/>
                </a:prstGeom>
                <a:blipFill>
                  <a:blip r:embed="rId5"/>
                  <a:stretch>
                    <a:fillRect/>
                  </a:stretch>
                </a:blipFill>
              </p:spPr>
              <p:txBody>
                <a:bodyPr/>
                <a:lstStyle/>
                <a:p>
                  <a:r>
                    <a:rPr lang="es-MX">
                      <a:noFill/>
                    </a:rPr>
                    <a:t> </a:t>
                  </a:r>
                </a:p>
              </p:txBody>
            </p:sp>
          </mc:Fallback>
        </mc:AlternateContent>
      </p:grpSp>
      <p:sp>
        <p:nvSpPr>
          <p:cNvPr id="4" name="Marcador de número de diapositiva 12">
            <a:extLst>
              <a:ext uri="{FF2B5EF4-FFF2-40B4-BE49-F238E27FC236}">
                <a16:creationId xmlns:a16="http://schemas.microsoft.com/office/drawing/2014/main" id="{3673B301-EEA1-5D19-E1B2-67A64E77A6FC}"/>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8</a:t>
            </a:fld>
            <a:endParaRPr lang="es-MX" sz="1600" dirty="0">
              <a:solidFill>
                <a:srgbClr val="130147"/>
              </a:solidFill>
            </a:endParaRPr>
          </a:p>
        </p:txBody>
      </p:sp>
      <p:sp>
        <p:nvSpPr>
          <p:cNvPr id="45" name="CuadroTexto 44">
            <a:extLst>
              <a:ext uri="{FF2B5EF4-FFF2-40B4-BE49-F238E27FC236}">
                <a16:creationId xmlns:a16="http://schemas.microsoft.com/office/drawing/2014/main" id="{4E3CAB8C-27FC-18D6-95E9-6D00C848571A}"/>
              </a:ext>
            </a:extLst>
          </p:cNvPr>
          <p:cNvSpPr txBox="1"/>
          <p:nvPr/>
        </p:nvSpPr>
        <p:spPr>
          <a:xfrm>
            <a:off x="105900" y="1211355"/>
            <a:ext cx="5469427" cy="800219"/>
          </a:xfrm>
          <a:prstGeom prst="rect">
            <a:avLst/>
          </a:prstGeom>
          <a:noFill/>
        </p:spPr>
        <p:txBody>
          <a:bodyPr wrap="square">
            <a:spAutoFit/>
          </a:bodyPr>
          <a:lstStyle/>
          <a:p>
            <a:r>
              <a:rPr lang="es-MX" sz="2300" b="1" dirty="0">
                <a:solidFill>
                  <a:schemeClr val="accent1">
                    <a:lumMod val="75000"/>
                  </a:schemeClr>
                </a:solidFill>
                <a:latin typeface="Arial" panose="020B0604020202020204" pitchFamily="34" charset="0"/>
                <a:cs typeface="Arial" panose="020B0604020202020204" pitchFamily="34" charset="0"/>
              </a:rPr>
              <a:t>SACARIFICACIÓN Y FERMENTACIÓN SIMULTÁNEA (SSF)</a:t>
            </a:r>
            <a:endParaRPr lang="es-MX" sz="2300" b="1" dirty="0"/>
          </a:p>
        </p:txBody>
      </p:sp>
      <p:sp>
        <p:nvSpPr>
          <p:cNvPr id="5" name="CuadroTexto 4">
            <a:extLst>
              <a:ext uri="{FF2B5EF4-FFF2-40B4-BE49-F238E27FC236}">
                <a16:creationId xmlns:a16="http://schemas.microsoft.com/office/drawing/2014/main" id="{C7C1953E-6474-CD9A-32AF-BC2806292BB9}"/>
              </a:ext>
            </a:extLst>
          </p:cNvPr>
          <p:cNvSpPr txBox="1"/>
          <p:nvPr/>
        </p:nvSpPr>
        <p:spPr>
          <a:xfrm>
            <a:off x="7143569" y="45657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7" name="Imagen 6">
            <a:extLst>
              <a:ext uri="{FF2B5EF4-FFF2-40B4-BE49-F238E27FC236}">
                <a16:creationId xmlns:a16="http://schemas.microsoft.com/office/drawing/2014/main" id="{0EECF54B-70CF-8402-331C-C0D95C1185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333324937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6DA23-F63F-920C-B352-6564356A4CEA}"/>
              </a:ext>
            </a:extLst>
          </p:cNvPr>
          <p:cNvSpPr>
            <a:spLocks noGrp="1"/>
          </p:cNvSpPr>
          <p:nvPr>
            <p:ph type="title"/>
          </p:nvPr>
        </p:nvSpPr>
        <p:spPr>
          <a:xfrm>
            <a:off x="467279" y="759491"/>
            <a:ext cx="3450021" cy="1325563"/>
          </a:xfrm>
        </p:spPr>
        <p:txBody>
          <a:bodyPr>
            <a:normAutofit/>
          </a:bodyPr>
          <a:lstStyle/>
          <a:p>
            <a:pPr algn="ctr"/>
            <a:r>
              <a:rPr lang="es-MX" sz="3000" dirty="0">
                <a:solidFill>
                  <a:schemeClr val="accent1">
                    <a:lumMod val="75000"/>
                  </a:schemeClr>
                </a:solidFill>
                <a:latin typeface="Arial" panose="020B0604020202020204" pitchFamily="34" charset="0"/>
                <a:cs typeface="Arial" panose="020B0604020202020204" pitchFamily="34" charset="0"/>
              </a:rPr>
              <a:t>Pretratamientos</a:t>
            </a:r>
          </a:p>
        </p:txBody>
      </p:sp>
      <p:sp>
        <p:nvSpPr>
          <p:cNvPr id="3" name="CuadroTexto 2">
            <a:extLst>
              <a:ext uri="{FF2B5EF4-FFF2-40B4-BE49-F238E27FC236}">
                <a16:creationId xmlns:a16="http://schemas.microsoft.com/office/drawing/2014/main" id="{BE4C0911-C89C-F08A-371E-DF59D09D78EC}"/>
              </a:ext>
            </a:extLst>
          </p:cNvPr>
          <p:cNvSpPr txBox="1"/>
          <p:nvPr/>
        </p:nvSpPr>
        <p:spPr>
          <a:xfrm>
            <a:off x="467279" y="5790732"/>
            <a:ext cx="3538331" cy="307777"/>
          </a:xfrm>
          <a:prstGeom prst="rect">
            <a:avLst/>
          </a:prstGeom>
          <a:noFill/>
        </p:spPr>
        <p:txBody>
          <a:bodyPr wrap="square" rtlCol="0">
            <a:spAutoFit/>
          </a:bodyPr>
          <a:lstStyle/>
          <a:p>
            <a:r>
              <a:rPr lang="es-MX" sz="1400" b="1" i="1" dirty="0">
                <a:latin typeface="Arial" panose="020B0604020202020204" pitchFamily="34" charset="0"/>
                <a:cs typeface="Arial" panose="020B0604020202020204" pitchFamily="34" charset="0"/>
              </a:rPr>
              <a:t>Fig. 3.  </a:t>
            </a:r>
            <a:r>
              <a:rPr lang="es-MX" sz="1400" dirty="0">
                <a:latin typeface="Arial" panose="020B0604020202020204" pitchFamily="34" charset="0"/>
                <a:cs typeface="Arial" panose="020B0604020202020204" pitchFamily="34" charset="0"/>
              </a:rPr>
              <a:t>Pretratamiento .</a:t>
            </a:r>
          </a:p>
        </p:txBody>
      </p:sp>
      <p:grpSp>
        <p:nvGrpSpPr>
          <p:cNvPr id="11" name="Grupo 10">
            <a:extLst>
              <a:ext uri="{FF2B5EF4-FFF2-40B4-BE49-F238E27FC236}">
                <a16:creationId xmlns:a16="http://schemas.microsoft.com/office/drawing/2014/main" id="{E0506F0C-035C-5408-8A7E-50ABD5FC188A}"/>
              </a:ext>
            </a:extLst>
          </p:cNvPr>
          <p:cNvGrpSpPr/>
          <p:nvPr/>
        </p:nvGrpSpPr>
        <p:grpSpPr>
          <a:xfrm>
            <a:off x="5741817" y="2016927"/>
            <a:ext cx="5711490" cy="4208489"/>
            <a:chOff x="6644856" y="2614019"/>
            <a:chExt cx="3396279" cy="3353824"/>
          </a:xfrm>
        </p:grpSpPr>
        <p:sp>
          <p:nvSpPr>
            <p:cNvPr id="10" name="Rectángulo 9">
              <a:extLst>
                <a:ext uri="{FF2B5EF4-FFF2-40B4-BE49-F238E27FC236}">
                  <a16:creationId xmlns:a16="http://schemas.microsoft.com/office/drawing/2014/main" id="{B8147E41-A949-0E30-6888-CB648908ECDD}"/>
                </a:ext>
              </a:extLst>
            </p:cNvPr>
            <p:cNvSpPr/>
            <p:nvPr/>
          </p:nvSpPr>
          <p:spPr>
            <a:xfrm>
              <a:off x="6828378" y="2864177"/>
              <a:ext cx="3212757" cy="3103666"/>
            </a:xfrm>
            <a:prstGeom prst="rect">
              <a:avLst/>
            </a:prstGeom>
            <a:solidFill>
              <a:srgbClr val="1301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6">
              <a:extLst>
                <a:ext uri="{FF2B5EF4-FFF2-40B4-BE49-F238E27FC236}">
                  <a16:creationId xmlns:a16="http://schemas.microsoft.com/office/drawing/2014/main" id="{BE3F2D60-7675-0A57-485E-0BB3A47F5A70}"/>
                </a:ext>
              </a:extLst>
            </p:cNvPr>
            <p:cNvSpPr/>
            <p:nvPr/>
          </p:nvSpPr>
          <p:spPr>
            <a:xfrm>
              <a:off x="6644856" y="2614019"/>
              <a:ext cx="3212757" cy="3103666"/>
            </a:xfrm>
            <a:prstGeom prst="rect">
              <a:avLst/>
            </a:prstGeom>
            <a:solidFill>
              <a:srgbClr val="B5E7FD"/>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s-MX" dirty="0"/>
            </a:p>
          </p:txBody>
        </p:sp>
      </p:grpSp>
      <p:sp>
        <p:nvSpPr>
          <p:cNvPr id="8" name="Marcador de contenido 7">
            <a:extLst>
              <a:ext uri="{FF2B5EF4-FFF2-40B4-BE49-F238E27FC236}">
                <a16:creationId xmlns:a16="http://schemas.microsoft.com/office/drawing/2014/main" id="{6ABED6F7-F0EE-4D4F-1411-8284144B04D2}"/>
              </a:ext>
            </a:extLst>
          </p:cNvPr>
          <p:cNvSpPr>
            <a:spLocks noGrp="1"/>
          </p:cNvSpPr>
          <p:nvPr>
            <p:ph idx="1"/>
          </p:nvPr>
        </p:nvSpPr>
        <p:spPr>
          <a:xfrm>
            <a:off x="5652434" y="2198139"/>
            <a:ext cx="5402862" cy="3592593"/>
          </a:xfrm>
        </p:spPr>
        <p:txBody>
          <a:bodyPr>
            <a:noAutofit/>
          </a:bodyPr>
          <a:lstStyle/>
          <a:p>
            <a:pPr marL="457200" lvl="1" indent="0" algn="just">
              <a:lnSpc>
                <a:spcPct val="100000"/>
              </a:lnSpc>
              <a:buNone/>
            </a:pPr>
            <a:r>
              <a:rPr lang="es-MX" sz="2800" dirty="0">
                <a:latin typeface="Arial" panose="020B0604020202020204" pitchFamily="34" charset="0"/>
                <a:cs typeface="Arial" panose="020B0604020202020204" pitchFamily="34" charset="0"/>
              </a:rPr>
              <a:t>El procesamiento de biomasa lignocelulósica complementa la hidrólisis enzimática y ayuda a que los azúcares contenidos en la biomasa puedan ser metabolizados por microorganismos fermentadores (Riaño,2010).</a:t>
            </a:r>
          </a:p>
        </p:txBody>
      </p:sp>
      <p:pic>
        <p:nvPicPr>
          <p:cNvPr id="18" name="Picture 4" descr="cenidet">
            <a:extLst>
              <a:ext uri="{FF2B5EF4-FFF2-40B4-BE49-F238E27FC236}">
                <a16:creationId xmlns:a16="http://schemas.microsoft.com/office/drawing/2014/main" id="{200905F3-C3A4-41F1-9BCE-34C8005B2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538" y="290815"/>
            <a:ext cx="1423571" cy="638450"/>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D366F162-7EF1-158D-5A50-9DD6BBD8D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39" y="1961064"/>
            <a:ext cx="5112199" cy="4264352"/>
          </a:xfrm>
          <a:prstGeom prst="rect">
            <a:avLst/>
          </a:prstGeom>
        </p:spPr>
      </p:pic>
      <p:sp>
        <p:nvSpPr>
          <p:cNvPr id="12" name="Marcador de número de diapositiva 12">
            <a:extLst>
              <a:ext uri="{FF2B5EF4-FFF2-40B4-BE49-F238E27FC236}">
                <a16:creationId xmlns:a16="http://schemas.microsoft.com/office/drawing/2014/main" id="{4876FE29-91F8-FE6F-6112-EAAFC65AF500}"/>
              </a:ext>
            </a:extLst>
          </p:cNvPr>
          <p:cNvSpPr>
            <a:spLocks noGrp="1"/>
          </p:cNvSpPr>
          <p:nvPr>
            <p:ph type="sldNum" sz="quarter" idx="12"/>
          </p:nvPr>
        </p:nvSpPr>
        <p:spPr>
          <a:xfrm>
            <a:off x="11602528" y="6487063"/>
            <a:ext cx="589471" cy="293299"/>
          </a:xfrm>
          <a:prstGeom prst="flowChartPreparation">
            <a:avLst/>
          </a:prstGeom>
          <a:solidFill>
            <a:srgbClr val="C4D7EE"/>
          </a:solidFill>
          <a:ln>
            <a:solidFill>
              <a:schemeClr val="accent5">
                <a:lumMod val="75000"/>
              </a:schemeClr>
            </a:solidFill>
          </a:ln>
        </p:spPr>
        <p:txBody>
          <a:bodyPr/>
          <a:lstStyle/>
          <a:p>
            <a:fld id="{A775BC4C-DB20-4A76-B465-9E89D1231C0D}" type="slidenum">
              <a:rPr lang="es-MX" sz="1600" smtClean="0">
                <a:solidFill>
                  <a:srgbClr val="130147"/>
                </a:solidFill>
              </a:rPr>
              <a:t>9</a:t>
            </a:fld>
            <a:endParaRPr lang="es-MX" sz="1600" dirty="0">
              <a:solidFill>
                <a:srgbClr val="130147"/>
              </a:solidFill>
            </a:endParaRPr>
          </a:p>
        </p:txBody>
      </p:sp>
      <p:sp>
        <p:nvSpPr>
          <p:cNvPr id="5" name="CuadroTexto 4">
            <a:extLst>
              <a:ext uri="{FF2B5EF4-FFF2-40B4-BE49-F238E27FC236}">
                <a16:creationId xmlns:a16="http://schemas.microsoft.com/office/drawing/2014/main" id="{AE48395C-DB17-96F5-59C9-24538E4831A3}"/>
              </a:ext>
            </a:extLst>
          </p:cNvPr>
          <p:cNvSpPr txBox="1"/>
          <p:nvPr/>
        </p:nvSpPr>
        <p:spPr>
          <a:xfrm>
            <a:off x="7177753" y="559311"/>
            <a:ext cx="3355596" cy="461665"/>
          </a:xfrm>
          <a:prstGeom prst="rect">
            <a:avLst/>
          </a:prstGeom>
          <a:noFill/>
        </p:spPr>
        <p:txBody>
          <a:bodyPr wrap="square" rtlCol="0">
            <a:spAutoFit/>
          </a:bodyPr>
          <a:lstStyle/>
          <a:p>
            <a:pPr algn="r"/>
            <a:r>
              <a:rPr lang="es-MX" sz="1200" b="1" dirty="0">
                <a:latin typeface="Noto Sans" panose="020B0502040504020204" pitchFamily="34" charset="0"/>
                <a:ea typeface="Noto Sans" panose="020B0502040504020204" pitchFamily="34" charset="0"/>
                <a:cs typeface="Noto Sans" panose="020B0502040504020204" pitchFamily="34" charset="0"/>
              </a:rPr>
              <a:t>Centro Nacional de Investigación y Desarrollo Tecnológico</a:t>
            </a:r>
          </a:p>
        </p:txBody>
      </p:sp>
      <p:pic>
        <p:nvPicPr>
          <p:cNvPr id="6" name="Imagen 5">
            <a:extLst>
              <a:ext uri="{FF2B5EF4-FFF2-40B4-BE49-F238E27FC236}">
                <a16:creationId xmlns:a16="http://schemas.microsoft.com/office/drawing/2014/main" id="{B4ED919B-3BFA-EFC7-6EA8-E7DBE96221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349" y="266241"/>
            <a:ext cx="1129407" cy="873526"/>
          </a:xfrm>
          <a:prstGeom prst="rect">
            <a:avLst/>
          </a:prstGeom>
        </p:spPr>
      </p:pic>
    </p:spTree>
    <p:extLst>
      <p:ext uri="{BB962C8B-B14F-4D97-AF65-F5344CB8AC3E}">
        <p14:creationId xmlns:p14="http://schemas.microsoft.com/office/powerpoint/2010/main" val="1349673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13156</TotalTime>
  <Words>3028</Words>
  <Application>Microsoft Office PowerPoint</Application>
  <PresentationFormat>Panorámica</PresentationFormat>
  <Paragraphs>771</Paragraphs>
  <Slides>45</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45</vt:i4>
      </vt:variant>
    </vt:vector>
  </HeadingPairs>
  <TitlesOfParts>
    <vt:vector size="53" baseType="lpstr">
      <vt:lpstr>Arial</vt:lpstr>
      <vt:lpstr>Calibri</vt:lpstr>
      <vt:lpstr>Calibri Light</vt:lpstr>
      <vt:lpstr>Cambria Math</vt:lpstr>
      <vt:lpstr>Noto Sans</vt:lpstr>
      <vt:lpstr>Times New Roman</vt:lpstr>
      <vt:lpstr>Wingdings</vt:lpstr>
      <vt:lpstr>Tema de Office</vt:lpstr>
      <vt:lpstr>Presentación de PowerPoint</vt:lpstr>
      <vt:lpstr>Presentación de PowerPoint</vt:lpstr>
      <vt:lpstr>Introducción</vt:lpstr>
      <vt:lpstr>Objetivo General</vt:lpstr>
      <vt:lpstr>Objetivos Específicos </vt:lpstr>
      <vt:lpstr>Metas</vt:lpstr>
      <vt:lpstr>Bioetanol</vt:lpstr>
      <vt:lpstr>Presentación de PowerPoint</vt:lpstr>
      <vt:lpstr>Pretratamientos</vt:lpstr>
      <vt:lpstr>Presentación de PowerPoint</vt:lpstr>
      <vt:lpstr>Presentación de PowerPoint</vt:lpstr>
      <vt:lpstr>Diseño de experimentos: Pretratamiento Biológico</vt:lpstr>
      <vt:lpstr>Diseño de experimentos: Pretratamiento Biológico</vt:lpstr>
      <vt:lpstr>Diseño de experimentos: Pretratamiento Alcalino</vt:lpstr>
      <vt:lpstr>Diseño de experimentos: Pretratamiento Alcalino</vt:lpstr>
      <vt:lpstr>Diseño de experimentos: SSF</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Cronograma</vt:lpstr>
      <vt:lpstr>Cronograma</vt:lpstr>
      <vt:lpstr>Referencias bibliográficas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Hebert de Jesus Diaz Flores</dc:creator>
  <cp:lastModifiedBy>Santana Marquina Ana Seli</cp:lastModifiedBy>
  <cp:revision>285</cp:revision>
  <cp:lastPrinted>2017-06-07T19:12:57Z</cp:lastPrinted>
  <dcterms:created xsi:type="dcterms:W3CDTF">2017-06-02T18:07:42Z</dcterms:created>
  <dcterms:modified xsi:type="dcterms:W3CDTF">2025-06-09T04:50:21Z</dcterms:modified>
</cp:coreProperties>
</file>